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420" r:id="rId3"/>
    <p:sldId id="986" r:id="rId4"/>
    <p:sldId id="1307" r:id="rId5"/>
    <p:sldId id="1342" r:id="rId6"/>
    <p:sldId id="1340" r:id="rId7"/>
    <p:sldId id="1341" r:id="rId8"/>
    <p:sldId id="1385" r:id="rId9"/>
    <p:sldId id="1347" r:id="rId10"/>
    <p:sldId id="1367" r:id="rId11"/>
    <p:sldId id="1368" r:id="rId12"/>
    <p:sldId id="1372" r:id="rId13"/>
    <p:sldId id="1373" r:id="rId14"/>
    <p:sldId id="1316" r:id="rId15"/>
    <p:sldId id="387" r:id="rId16"/>
    <p:sldId id="1374" r:id="rId17"/>
    <p:sldId id="1375" r:id="rId18"/>
    <p:sldId id="1376" r:id="rId19"/>
    <p:sldId id="1397" r:id="rId20"/>
    <p:sldId id="1386" r:id="rId21"/>
    <p:sldId id="1377" r:id="rId22"/>
    <p:sldId id="1387" r:id="rId23"/>
    <p:sldId id="1392" r:id="rId24"/>
    <p:sldId id="1393" r:id="rId25"/>
    <p:sldId id="1394" r:id="rId26"/>
    <p:sldId id="1390" r:id="rId27"/>
    <p:sldId id="1391" r:id="rId28"/>
    <p:sldId id="1308" r:id="rId29"/>
    <p:sldId id="269" r:id="rId30"/>
    <p:sldId id="1309" r:id="rId31"/>
    <p:sldId id="1395" r:id="rId32"/>
    <p:sldId id="1396" r:id="rId33"/>
    <p:sldId id="1310" r:id="rId34"/>
    <p:sldId id="1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4C8"/>
    <a:srgbClr val="D6D6D6"/>
    <a:srgbClr val="000000"/>
    <a:srgbClr val="008CE6"/>
    <a:srgbClr val="FF9500"/>
    <a:srgbClr val="FF3B30"/>
    <a:srgbClr val="00B0F0"/>
    <a:srgbClr val="009193"/>
    <a:srgbClr val="385723"/>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85986"/>
  </p:normalViewPr>
  <p:slideViewPr>
    <p:cSldViewPr snapToGrid="0" snapToObjects="1">
      <p:cViewPr varScale="1">
        <p:scale>
          <a:sx n="126" d="100"/>
          <a:sy n="126" d="100"/>
        </p:scale>
        <p:origin x="252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153971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22</a:t>
            </a:fld>
            <a:endParaRPr lang="en-US"/>
          </a:p>
        </p:txBody>
      </p:sp>
    </p:spTree>
    <p:extLst>
      <p:ext uri="{BB962C8B-B14F-4D97-AF65-F5344CB8AC3E}">
        <p14:creationId xmlns:p14="http://schemas.microsoft.com/office/powerpoint/2010/main" val="215329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23</a:t>
            </a:fld>
            <a:endParaRPr lang="en-US"/>
          </a:p>
        </p:txBody>
      </p:sp>
    </p:spTree>
    <p:extLst>
      <p:ext uri="{BB962C8B-B14F-4D97-AF65-F5344CB8AC3E}">
        <p14:creationId xmlns:p14="http://schemas.microsoft.com/office/powerpoint/2010/main" val="311604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98171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27</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is to harness this rich resource in order to…</a:t>
            </a:r>
          </a:p>
        </p:txBody>
      </p:sp>
      <p:sp>
        <p:nvSpPr>
          <p:cNvPr id="4" name="Slide Number Placeholder 3"/>
          <p:cNvSpPr>
            <a:spLocks noGrp="1"/>
          </p:cNvSpPr>
          <p:nvPr>
            <p:ph type="sldNum" sz="quarter" idx="5"/>
          </p:nvPr>
        </p:nvSpPr>
        <p:spPr/>
        <p:txBody>
          <a:bodyPr/>
          <a:lstStyle/>
          <a:p>
            <a:fld id="{A3BE0C8E-565D-4B6E-A043-70480901BECB}" type="slidenum">
              <a:rPr lang="en-GB" smtClean="0"/>
              <a:t>28</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120847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 what these hierarchies are – and then go into why they are important in next slide</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476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67176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47955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11</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10652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19</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452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06/02/2025</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90.png"/><Relationship Id="rId5" Type="http://schemas.openxmlformats.org/officeDocument/2006/relationships/image" Target="../media/image29.png"/><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png"/><Relationship Id="rId7"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50.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88125" y="1701424"/>
            <a:ext cx="10486795" cy="3785652"/>
          </a:xfrm>
          <a:prstGeom prst="rect">
            <a:avLst/>
          </a:prstGeom>
        </p:spPr>
        <p:txBody>
          <a:bodyPr wrap="square">
            <a:spAutoFit/>
          </a:bodyPr>
          <a:lstStyle/>
          <a:p>
            <a:r>
              <a:rPr lang="en-GB" sz="2400" b="1" cap="all" dirty="0">
                <a:latin typeface="Helvetica Neue Light" panose="02000403000000020004" pitchFamily="2" charset="0"/>
                <a:ea typeface="Helvetica Neue Light" panose="02000403000000020004" pitchFamily="2" charset="0"/>
                <a:cs typeface="Calibri Light" charset="0"/>
              </a:rPr>
              <a:t>GEOG0125</a:t>
            </a:r>
          </a:p>
          <a:p>
            <a:r>
              <a:rPr lang="en-GB" sz="2400" cap="all" dirty="0">
                <a:latin typeface="Helvetica Neue Light" panose="02000403000000020004" pitchFamily="2" charset="0"/>
                <a:ea typeface="Helvetica Neue Light" panose="02000403000000020004" pitchFamily="2" charset="0"/>
                <a:cs typeface="Calibri Light" charset="0"/>
              </a:rPr>
              <a:t>Advanced Topics in Social and Geographic Data Science</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Bayesian spatial risk MODELLING</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16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16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0D97705A-5360-2E64-C52B-597AAA61599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F79E122F-C90D-4D47-A2B9-F02E03167C79}"/>
              </a:ext>
            </a:extLst>
          </p:cNvPr>
          <p:cNvPicPr>
            <a:picLocks noChangeAspect="1"/>
          </p:cNvPicPr>
          <p:nvPr/>
        </p:nvPicPr>
        <p:blipFill>
          <a:blip r:embed="rId3"/>
          <a:stretch>
            <a:fillRect/>
          </a:stretch>
        </p:blipFill>
        <p:spPr>
          <a:xfrm>
            <a:off x="444499" y="1229743"/>
            <a:ext cx="2591998" cy="2927749"/>
          </a:xfrm>
          <a:prstGeom prst="rect">
            <a:avLst/>
          </a:prstGeom>
        </p:spPr>
      </p:pic>
      <p:pic>
        <p:nvPicPr>
          <p:cNvPr id="4" name="Picture 3" descr="Map&#10;&#10;Description automatically generated">
            <a:extLst>
              <a:ext uri="{FF2B5EF4-FFF2-40B4-BE49-F238E27FC236}">
                <a16:creationId xmlns:a16="http://schemas.microsoft.com/office/drawing/2014/main" id="{7D464545-4EB7-9840-8C02-BDD68712F957}"/>
              </a:ext>
            </a:extLst>
          </p:cNvPr>
          <p:cNvPicPr>
            <a:picLocks noChangeAspect="1"/>
          </p:cNvPicPr>
          <p:nvPr/>
        </p:nvPicPr>
        <p:blipFill>
          <a:blip r:embed="rId3"/>
          <a:stretch>
            <a:fillRect/>
          </a:stretch>
        </p:blipFill>
        <p:spPr>
          <a:xfrm>
            <a:off x="3635110" y="1229743"/>
            <a:ext cx="2591998" cy="2927749"/>
          </a:xfrm>
          <a:prstGeom prst="rect">
            <a:avLst/>
          </a:prstGeom>
        </p:spPr>
      </p:pic>
      <p:pic>
        <p:nvPicPr>
          <p:cNvPr id="5" name="Picture 4" descr="Map&#10;&#10;Description automatically generated">
            <a:extLst>
              <a:ext uri="{FF2B5EF4-FFF2-40B4-BE49-F238E27FC236}">
                <a16:creationId xmlns:a16="http://schemas.microsoft.com/office/drawing/2014/main" id="{1BA9578A-742B-C249-80B2-2A2DBC1B9FC4}"/>
              </a:ext>
            </a:extLst>
          </p:cNvPr>
          <p:cNvPicPr>
            <a:picLocks noChangeAspect="1"/>
          </p:cNvPicPr>
          <p:nvPr/>
        </p:nvPicPr>
        <p:blipFill>
          <a:blip r:embed="rId3"/>
          <a:stretch>
            <a:fillRect/>
          </a:stretch>
        </p:blipFill>
        <p:spPr>
          <a:xfrm>
            <a:off x="6709710" y="1229743"/>
            <a:ext cx="2591998" cy="2927749"/>
          </a:xfrm>
          <a:prstGeom prst="rect">
            <a:avLst/>
          </a:prstGeom>
        </p:spPr>
      </p:pic>
      <p:pic>
        <p:nvPicPr>
          <p:cNvPr id="6" name="Picture 5" descr="Map&#10;&#10;Description automatically generated">
            <a:extLst>
              <a:ext uri="{FF2B5EF4-FFF2-40B4-BE49-F238E27FC236}">
                <a16:creationId xmlns:a16="http://schemas.microsoft.com/office/drawing/2014/main" id="{874818D7-C165-134D-96CB-7A16849D81F8}"/>
              </a:ext>
            </a:extLst>
          </p:cNvPr>
          <p:cNvPicPr>
            <a:picLocks noChangeAspect="1"/>
          </p:cNvPicPr>
          <p:nvPr/>
        </p:nvPicPr>
        <p:blipFill>
          <a:blip r:embed="rId3"/>
          <a:stretch>
            <a:fillRect/>
          </a:stretch>
        </p:blipFill>
        <p:spPr>
          <a:xfrm>
            <a:off x="9600002" y="1229743"/>
            <a:ext cx="2591998" cy="29277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C9BCF-8AC6-CD47-95CD-1801882BCEAD}"/>
                  </a:ext>
                </a:extLst>
              </p:cNvPr>
              <p:cNvSpPr txBox="1"/>
              <p:nvPr/>
            </p:nvSpPr>
            <p:spPr>
              <a:xfrm>
                <a:off x="1282058" y="465828"/>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=2019</m:t>
                      </m:r>
                    </m:oMath>
                  </m:oMathPara>
                </a14:m>
                <a:endParaRPr lang="en-GB" dirty="0"/>
              </a:p>
            </p:txBody>
          </p:sp>
        </mc:Choice>
        <mc:Fallback xmlns="">
          <p:sp>
            <p:nvSpPr>
              <p:cNvPr id="7" name="TextBox 6">
                <a:extLst>
                  <a:ext uri="{FF2B5EF4-FFF2-40B4-BE49-F238E27FC236}">
                    <a16:creationId xmlns:a16="http://schemas.microsoft.com/office/drawing/2014/main" id="{DDEC9BCF-8AC6-CD47-95CD-1801882BCEAD}"/>
                  </a:ext>
                </a:extLst>
              </p:cNvPr>
              <p:cNvSpPr txBox="1">
                <a:spLocks noRot="1" noChangeAspect="1" noMove="1" noResize="1" noEditPoints="1" noAdjustHandles="1" noChangeArrowheads="1" noChangeShapeType="1" noTextEdit="1"/>
              </p:cNvSpPr>
              <p:nvPr/>
            </p:nvSpPr>
            <p:spPr>
              <a:xfrm>
                <a:off x="1282058" y="465828"/>
                <a:ext cx="114890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D23179-9AA2-6049-B422-73D85C4F5A86}"/>
                  </a:ext>
                </a:extLst>
              </p:cNvPr>
              <p:cNvSpPr txBox="1"/>
              <p:nvPr/>
            </p:nvSpPr>
            <p:spPr>
              <a:xfrm>
                <a:off x="43566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=2020</m:t>
                      </m:r>
                    </m:oMath>
                  </m:oMathPara>
                </a14:m>
                <a:endParaRPr lang="en-GB" dirty="0"/>
              </a:p>
            </p:txBody>
          </p:sp>
        </mc:Choice>
        <mc:Fallback xmlns="">
          <p:sp>
            <p:nvSpPr>
              <p:cNvPr id="8" name="TextBox 7">
                <a:extLst>
                  <a:ext uri="{FF2B5EF4-FFF2-40B4-BE49-F238E27FC236}">
                    <a16:creationId xmlns:a16="http://schemas.microsoft.com/office/drawing/2014/main" id="{DFD23179-9AA2-6049-B422-73D85C4F5A86}"/>
                  </a:ext>
                </a:extLst>
              </p:cNvPr>
              <p:cNvSpPr txBox="1">
                <a:spLocks noRot="1" noChangeAspect="1" noMove="1" noResize="1" noEditPoints="1" noAdjustHandles="1" noChangeArrowheads="1" noChangeShapeType="1" noTextEdit="1"/>
              </p:cNvSpPr>
              <p:nvPr/>
            </p:nvSpPr>
            <p:spPr>
              <a:xfrm>
                <a:off x="4356657" y="465827"/>
                <a:ext cx="114890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F0736-4CF3-0449-9B9E-83184A1208FB}"/>
                  </a:ext>
                </a:extLst>
              </p:cNvPr>
              <p:cNvSpPr txBox="1"/>
              <p:nvPr/>
            </p:nvSpPr>
            <p:spPr>
              <a:xfrm>
                <a:off x="74312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=2021</m:t>
                      </m:r>
                    </m:oMath>
                  </m:oMathPara>
                </a14:m>
                <a:endParaRPr lang="en-GB" dirty="0"/>
              </a:p>
            </p:txBody>
          </p:sp>
        </mc:Choice>
        <mc:Fallback xmlns="">
          <p:sp>
            <p:nvSpPr>
              <p:cNvPr id="9" name="TextBox 8">
                <a:extLst>
                  <a:ext uri="{FF2B5EF4-FFF2-40B4-BE49-F238E27FC236}">
                    <a16:creationId xmlns:a16="http://schemas.microsoft.com/office/drawing/2014/main" id="{DF8F0736-4CF3-0449-9B9E-83184A1208FB}"/>
                  </a:ext>
                </a:extLst>
              </p:cNvPr>
              <p:cNvSpPr txBox="1">
                <a:spLocks noRot="1" noChangeAspect="1" noMove="1" noResize="1" noEditPoints="1" noAdjustHandles="1" noChangeArrowheads="1" noChangeShapeType="1" noTextEdit="1"/>
              </p:cNvSpPr>
              <p:nvPr/>
            </p:nvSpPr>
            <p:spPr>
              <a:xfrm>
                <a:off x="7431257" y="465827"/>
                <a:ext cx="114890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5A35CF-80BF-F445-B0FC-36BB187876C4}"/>
                  </a:ext>
                </a:extLst>
              </p:cNvPr>
              <p:cNvSpPr txBox="1"/>
              <p:nvPr/>
            </p:nvSpPr>
            <p:spPr>
              <a:xfrm>
                <a:off x="10443315"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0" smtClean="0">
                          <a:latin typeface="Cambria Math" panose="02040503050406030204" pitchFamily="18" charset="0"/>
                        </a:rPr>
                        <m:t>2022</m:t>
                      </m:r>
                    </m:oMath>
                  </m:oMathPara>
                </a14:m>
                <a:endParaRPr lang="en-GB" dirty="0"/>
              </a:p>
            </p:txBody>
          </p:sp>
        </mc:Choice>
        <mc:Fallback xmlns="">
          <p:sp>
            <p:nvSpPr>
              <p:cNvPr id="10" name="TextBox 9">
                <a:extLst>
                  <a:ext uri="{FF2B5EF4-FFF2-40B4-BE49-F238E27FC236}">
                    <a16:creationId xmlns:a16="http://schemas.microsoft.com/office/drawing/2014/main" id="{6F5A35CF-80BF-F445-B0FC-36BB187876C4}"/>
                  </a:ext>
                </a:extLst>
              </p:cNvPr>
              <p:cNvSpPr txBox="1">
                <a:spLocks noRot="1" noChangeAspect="1" noMove="1" noResize="1" noEditPoints="1" noAdjustHandles="1" noChangeArrowheads="1" noChangeShapeType="1" noTextEdit="1"/>
              </p:cNvSpPr>
              <p:nvPr/>
            </p:nvSpPr>
            <p:spPr>
              <a:xfrm>
                <a:off x="10443315" y="465827"/>
                <a:ext cx="1148904" cy="36933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9363692-AD5E-6A45-B6F0-58C31683D9E1}"/>
              </a:ext>
            </a:extLst>
          </p:cNvPr>
          <p:cNvSpPr txBox="1"/>
          <p:nvPr/>
        </p:nvSpPr>
        <p:spPr>
          <a:xfrm>
            <a:off x="42139" y="2508951"/>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a:t>
            </a:r>
            <a:r>
              <a:rPr lang="en-GB" b="1" dirty="0">
                <a:latin typeface="Helvetica Neue Light" panose="02000403000000020004" pitchFamily="2" charset="0"/>
                <a:ea typeface="Helvetica Neue Light" panose="02000403000000020004" pitchFamily="2" charset="0"/>
              </a:rPr>
              <a:t> 1</a:t>
            </a:r>
            <a:r>
              <a:rPr lang="en-GB" dirty="0">
                <a:latin typeface="Helvetica Neue Light" panose="02000403000000020004" pitchFamily="2" charset="0"/>
                <a:ea typeface="Helvetica Neue Light" panose="02000403000000020004" pitchFamily="2" charset="0"/>
              </a:rPr>
              <a:t>:</a:t>
            </a:r>
          </a:p>
        </p:txBody>
      </p:sp>
      <p:sp>
        <p:nvSpPr>
          <p:cNvPr id="12" name="TextBox 11">
            <a:extLst>
              <a:ext uri="{FF2B5EF4-FFF2-40B4-BE49-F238E27FC236}">
                <a16:creationId xmlns:a16="http://schemas.microsoft.com/office/drawing/2014/main" id="{76D10ED5-904D-334D-9FD1-44A3C2BF04C5}"/>
              </a:ext>
            </a:extLst>
          </p:cNvPr>
          <p:cNvSpPr txBox="1"/>
          <p:nvPr/>
        </p:nvSpPr>
        <p:spPr>
          <a:xfrm>
            <a:off x="42139" y="465827"/>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 2</a:t>
            </a:r>
            <a:r>
              <a:rPr lang="en-GB" dirty="0">
                <a:latin typeface="Helvetica Neue Light" panose="02000403000000020004" pitchFamily="2" charset="0"/>
                <a:ea typeface="Helvetica Neue Light" panose="02000403000000020004" pitchFamily="2" charset="0"/>
              </a:rPr>
              <a:t>:</a:t>
            </a:r>
          </a:p>
        </p:txBody>
      </p:sp>
      <p:sp>
        <p:nvSpPr>
          <p:cNvPr id="13" name="TextBox 12">
            <a:extLst>
              <a:ext uri="{FF2B5EF4-FFF2-40B4-BE49-F238E27FC236}">
                <a16:creationId xmlns:a16="http://schemas.microsoft.com/office/drawing/2014/main" id="{561EF382-AD65-B946-8C9C-5595CAAB9086}"/>
              </a:ext>
            </a:extLst>
          </p:cNvPr>
          <p:cNvSpPr txBox="1"/>
          <p:nvPr/>
        </p:nvSpPr>
        <p:spPr>
          <a:xfrm>
            <a:off x="42139" y="4908429"/>
            <a:ext cx="11346376"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models allow complete flexibility in the estimation of risks - allowing the user to account for space-time interactions</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can make the model (in contrast to frequentist) to borrow strength across space-time, to improve estimation and prediction of an underlying model’s feature  </a:t>
            </a:r>
          </a:p>
        </p:txBody>
      </p:sp>
      <p:sp>
        <p:nvSpPr>
          <p:cNvPr id="2" name="Slide Number Placeholder 3">
            <a:extLst>
              <a:ext uri="{FF2B5EF4-FFF2-40B4-BE49-F238E27FC236}">
                <a16:creationId xmlns:a16="http://schemas.microsoft.com/office/drawing/2014/main" id="{E1037F09-8138-27C9-1689-40819901008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482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 of spatial risk estimation</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Areal data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95568" y="2827474"/>
            <a:ext cx="110955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Examples of areal data are:</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cancer cases in counties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road accidents in districts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Proportion of people living in poverty in postcode block etc.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830997"/>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Areal, or lattice data arise when dealing with a fixed domain that is partitioned to a finite number of sub-regions at which the outcome can be aggregated too</a:t>
            </a:r>
          </a:p>
        </p:txBody>
      </p:sp>
      <p:sp>
        <p:nvSpPr>
          <p:cNvPr id="5" name="TextBox 4">
            <a:extLst>
              <a:ext uri="{FF2B5EF4-FFF2-40B4-BE49-F238E27FC236}">
                <a16:creationId xmlns:a16="http://schemas.microsoft.com/office/drawing/2014/main" id="{20760513-91F5-FB4D-AD7A-3C27B0D4D487}"/>
              </a:ext>
            </a:extLst>
          </p:cNvPr>
          <p:cNvSpPr txBox="1"/>
          <p:nvPr/>
        </p:nvSpPr>
        <p:spPr>
          <a:xfrm>
            <a:off x="403490" y="4750167"/>
            <a:ext cx="11375486" cy="1569660"/>
          </a:xfrm>
          <a:prstGeom prst="rect">
            <a:avLst/>
          </a:prstGeom>
          <a:noFill/>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Often, risk models aim to obtain such estimates geographic areas where data is available. We can use Bayesian Hierarchical Models in this context, depending on the type of study design, to estimate the following: Odds Ratios (ORs) or Relative Risk (RRs)</a:t>
            </a:r>
          </a:p>
        </p:txBody>
      </p:sp>
    </p:spTree>
    <p:extLst>
      <p:ext uri="{BB962C8B-B14F-4D97-AF65-F5344CB8AC3E}">
        <p14:creationId xmlns:p14="http://schemas.microsoft.com/office/powerpoint/2010/main" val="252874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6" y="2304935"/>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RR</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Risk Ratios (RR)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3" name="TextBox 2">
            <a:extLst>
              <a:ext uri="{FF2B5EF4-FFF2-40B4-BE49-F238E27FC236}">
                <a16:creationId xmlns:a16="http://schemas.microsoft.com/office/drawing/2014/main" id="{E39193E7-3C48-C646-9215-532582E00770}"/>
              </a:ext>
            </a:extLst>
          </p:cNvPr>
          <p:cNvSpPr txBox="1"/>
          <p:nvPr/>
        </p:nvSpPr>
        <p:spPr>
          <a:xfrm>
            <a:off x="549006" y="5825014"/>
            <a:ext cx="3707746" cy="923330"/>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hazards models: </a:t>
            </a:r>
          </a:p>
          <a:p>
            <a:pPr marL="285750" indent="-285750">
              <a:buFontTx/>
              <a:buChar char="-"/>
            </a:pPr>
            <a:r>
              <a:rPr lang="en-GB" dirty="0">
                <a:latin typeface="Helvetica Neue Light" panose="02000403000000020004" pitchFamily="2" charset="0"/>
                <a:ea typeface="Helvetica Neue Light" panose="02000403000000020004" pitchFamily="2" charset="0"/>
              </a:rPr>
              <a:t>Cox Proportional Hazards model</a:t>
            </a:r>
          </a:p>
          <a:p>
            <a:pPr marL="285750" indent="-285750">
              <a:buFontTx/>
              <a:buChar char="-"/>
            </a:pPr>
            <a:r>
              <a:rPr lang="en-GB" dirty="0">
                <a:latin typeface="Helvetica Neue Light" panose="02000403000000020004" pitchFamily="2" charset="0"/>
                <a:ea typeface="Helvetica Neue Light" panose="02000403000000020004" pitchFamily="2" charset="0"/>
              </a:rPr>
              <a:t>Any Poisson model</a:t>
            </a:r>
          </a:p>
        </p:txBody>
      </p:sp>
      <p:sp>
        <p:nvSpPr>
          <p:cNvPr id="6" name="Slide Number Placeholder 3">
            <a:extLst>
              <a:ext uri="{FF2B5EF4-FFF2-40B4-BE49-F238E27FC236}">
                <a16:creationId xmlns:a16="http://schemas.microsoft.com/office/drawing/2014/main" id="{BB0C9962-87E5-3593-1536-0FDD860075F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749261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7" y="2489656"/>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Odds Ratios (OR)</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9" name="TextBox 8">
            <a:extLst>
              <a:ext uri="{FF2B5EF4-FFF2-40B4-BE49-F238E27FC236}">
                <a16:creationId xmlns:a16="http://schemas.microsoft.com/office/drawing/2014/main" id="{E2CFA3D4-5368-A048-AA53-FE6D2AB961C5}"/>
              </a:ext>
            </a:extLst>
          </p:cNvPr>
          <p:cNvSpPr txBox="1"/>
          <p:nvPr/>
        </p:nvSpPr>
        <p:spPr>
          <a:xfrm>
            <a:off x="549006" y="5825014"/>
            <a:ext cx="4036361" cy="646331"/>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models: </a:t>
            </a:r>
          </a:p>
          <a:p>
            <a:pPr marL="285750" indent="-285750">
              <a:buFontTx/>
              <a:buChar char="-"/>
            </a:pPr>
            <a:r>
              <a:rPr lang="en-GB" dirty="0">
                <a:latin typeface="Helvetica Neue Light" panose="02000403000000020004" pitchFamily="2" charset="0"/>
                <a:ea typeface="Helvetica Neue Light" panose="02000403000000020004" pitchFamily="2" charset="0"/>
              </a:rPr>
              <a:t>Binary or Binomial regression model</a:t>
            </a:r>
          </a:p>
        </p:txBody>
      </p:sp>
      <p:sp>
        <p:nvSpPr>
          <p:cNvPr id="3" name="Slide Number Placeholder 3">
            <a:extLst>
              <a:ext uri="{FF2B5EF4-FFF2-40B4-BE49-F238E27FC236}">
                <a16:creationId xmlns:a16="http://schemas.microsoft.com/office/drawing/2014/main" id="{8288B619-D86F-7CFB-05EA-B2A9C4A0037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123464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471889" y="2311737"/>
            <a:ext cx="11248222" cy="1015663"/>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Exceedance Probabilities (or Marginals) is a statistical measure describing the probability that an estimated risk value for an areal-unit exceeds a given threshold. </a:t>
            </a:r>
            <a:endParaRPr lang="en-GB" sz="2000" b="1" dirty="0">
              <a:latin typeface="HELVETICA NEUE THIN" panose="020B0403020202020204" pitchFamily="34" charset="0"/>
              <a:ea typeface="HELVETICA NEUE THIN" panose="020B0403020202020204" pitchFamily="34" charset="0"/>
            </a:endParaRP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Exceedance Probability</a:t>
            </a:r>
          </a:p>
        </p:txBody>
      </p:sp>
      <p:pic>
        <p:nvPicPr>
          <p:cNvPr id="5" name="Picture 4">
            <a:extLst>
              <a:ext uri="{FF2B5EF4-FFF2-40B4-BE49-F238E27FC236}">
                <a16:creationId xmlns:a16="http://schemas.microsoft.com/office/drawing/2014/main" id="{362350BF-36EA-284E-B8E6-C5DA524CCE2F}"/>
              </a:ext>
            </a:extLst>
          </p:cNvPr>
          <p:cNvPicPr>
            <a:picLocks noChangeAspect="1"/>
          </p:cNvPicPr>
          <p:nvPr/>
        </p:nvPicPr>
        <p:blipFill>
          <a:blip r:embed="rId2"/>
          <a:stretch>
            <a:fillRect/>
          </a:stretch>
        </p:blipFill>
        <p:spPr>
          <a:xfrm>
            <a:off x="0" y="0"/>
            <a:ext cx="12192000" cy="970069"/>
          </a:xfrm>
          <a:prstGeom prst="rect">
            <a:avLst/>
          </a:prstGeom>
        </p:spPr>
      </p:pic>
      <p:sp>
        <p:nvSpPr>
          <p:cNvPr id="10" name="TextBox 9">
            <a:extLst>
              <a:ext uri="{FF2B5EF4-FFF2-40B4-BE49-F238E27FC236}">
                <a16:creationId xmlns:a16="http://schemas.microsoft.com/office/drawing/2014/main" id="{81DB4565-ADE2-3442-BC77-9C3770AC09C7}"/>
              </a:ext>
            </a:extLst>
          </p:cNvPr>
          <p:cNvSpPr txBox="1"/>
          <p:nvPr/>
        </p:nvSpPr>
        <p:spPr>
          <a:xfrm>
            <a:off x="427182" y="3708400"/>
            <a:ext cx="11640046" cy="1477328"/>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A common example used in every day application are disease risk models, we are usually concerned about areas that have excess risk of a disease type i.e., P(RR &gt; 1)</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In epidemiology, the Exceedance Probabilities have been operationalised a lot to detect clusters of areas with exceedingly high risk of a disease events.</a:t>
            </a:r>
          </a:p>
        </p:txBody>
      </p:sp>
      <p:sp>
        <p:nvSpPr>
          <p:cNvPr id="3" name="Slide Number Placeholder 3">
            <a:extLst>
              <a:ext uri="{FF2B5EF4-FFF2-40B4-BE49-F238E27FC236}">
                <a16:creationId xmlns:a16="http://schemas.microsoft.com/office/drawing/2014/main" id="{D37B8C3A-0BD9-7F91-96AC-519AAB1C34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51297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[1] </a:t>
            </a:r>
          </a:p>
        </p:txBody>
      </p:sp>
      <p:pic>
        <p:nvPicPr>
          <p:cNvPr id="4" name="Picture 3" descr="Map&#10;&#10;Description automatically generated">
            <a:extLst>
              <a:ext uri="{FF2B5EF4-FFF2-40B4-BE49-F238E27FC236}">
                <a16:creationId xmlns:a16="http://schemas.microsoft.com/office/drawing/2014/main" id="{107C5F2B-EE64-8F4A-80D1-9BAF163FFE9D}"/>
              </a:ext>
            </a:extLst>
          </p:cNvPr>
          <p:cNvPicPr>
            <a:picLocks noChangeAspect="1"/>
          </p:cNvPicPr>
          <p:nvPr/>
        </p:nvPicPr>
        <p:blipFill>
          <a:blip r:embed="rId2"/>
          <a:stretch>
            <a:fillRect/>
          </a:stretch>
        </p:blipFill>
        <p:spPr>
          <a:xfrm>
            <a:off x="172720" y="909320"/>
            <a:ext cx="6870478" cy="5039360"/>
          </a:xfrm>
          <a:prstGeom prst="rect">
            <a:avLst/>
          </a:prstGeom>
        </p:spPr>
      </p:pic>
      <p:pic>
        <p:nvPicPr>
          <p:cNvPr id="6" name="Picture 5" descr="Map&#10;&#10;Description automatically generated">
            <a:extLst>
              <a:ext uri="{FF2B5EF4-FFF2-40B4-BE49-F238E27FC236}">
                <a16:creationId xmlns:a16="http://schemas.microsoft.com/office/drawing/2014/main" id="{3073B9EA-0031-DD41-BBCF-5836EAF90BE0}"/>
              </a:ext>
            </a:extLst>
          </p:cNvPr>
          <p:cNvPicPr>
            <a:picLocks noChangeAspect="1"/>
          </p:cNvPicPr>
          <p:nvPr/>
        </p:nvPicPr>
        <p:blipFill>
          <a:blip r:embed="rId3"/>
          <a:stretch>
            <a:fillRect/>
          </a:stretch>
        </p:blipFill>
        <p:spPr>
          <a:xfrm>
            <a:off x="5619761" y="1082040"/>
            <a:ext cx="6399519" cy="4693920"/>
          </a:xfrm>
          <a:prstGeom prst="rect">
            <a:avLst/>
          </a:prstGeom>
        </p:spPr>
      </p:pic>
      <p:sp>
        <p:nvSpPr>
          <p:cNvPr id="7" name="TextBox 6">
            <a:extLst>
              <a:ext uri="{FF2B5EF4-FFF2-40B4-BE49-F238E27FC236}">
                <a16:creationId xmlns:a16="http://schemas.microsoft.com/office/drawing/2014/main" id="{C5DACB40-0617-0748-B13F-D91D2A5A5867}"/>
              </a:ext>
            </a:extLst>
          </p:cNvPr>
          <p:cNvSpPr txBox="1"/>
          <p:nvPr/>
        </p:nvSpPr>
        <p:spPr>
          <a:xfrm>
            <a:off x="457200" y="6135608"/>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sp>
        <p:nvSpPr>
          <p:cNvPr id="8" name="TextBox 7">
            <a:extLst>
              <a:ext uri="{FF2B5EF4-FFF2-40B4-BE49-F238E27FC236}">
                <a16:creationId xmlns:a16="http://schemas.microsoft.com/office/drawing/2014/main" id="{2CDDC677-1E59-BE4F-B30D-0EF1E7D2C891}"/>
              </a:ext>
            </a:extLst>
          </p:cNvPr>
          <p:cNvSpPr txBox="1"/>
          <p:nvPr/>
        </p:nvSpPr>
        <p:spPr>
          <a:xfrm>
            <a:off x="5963920" y="6121400"/>
            <a:ext cx="5212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Overall significance (95% Credibility Intervals)</a:t>
            </a:r>
          </a:p>
        </p:txBody>
      </p:sp>
      <p:sp>
        <p:nvSpPr>
          <p:cNvPr id="3" name="Slide Number Placeholder 3">
            <a:extLst>
              <a:ext uri="{FF2B5EF4-FFF2-40B4-BE49-F238E27FC236}">
                <a16:creationId xmlns:a16="http://schemas.microsoft.com/office/drawing/2014/main" id="{4A67C78C-CDF0-3F43-D339-9155FA3039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2037190-13BF-A216-B995-63DDEC8FEE0E}"/>
              </a:ext>
            </a:extLst>
          </p:cNvPr>
          <p:cNvSpPr txBox="1"/>
          <p:nvPr/>
        </p:nvSpPr>
        <p:spPr>
          <a:xfrm>
            <a:off x="4753618" y="2128520"/>
            <a:ext cx="1874526" cy="938719"/>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A: Relative Risk (RR) for each area, summarised on the most plausible value</a:t>
            </a:r>
          </a:p>
          <a:p>
            <a:r>
              <a:rPr lang="en-GB" sz="1100" dirty="0">
                <a:latin typeface="Arial" panose="020B0604020202020204" pitchFamily="34" charset="0"/>
                <a:cs typeface="Arial" panose="020B0604020202020204" pitchFamily="34" charset="0"/>
              </a:rPr>
              <a:t>from its posterior distribution</a:t>
            </a:r>
          </a:p>
        </p:txBody>
      </p:sp>
      <p:sp>
        <p:nvSpPr>
          <p:cNvPr id="9" name="TextBox 8">
            <a:extLst>
              <a:ext uri="{FF2B5EF4-FFF2-40B4-BE49-F238E27FC236}">
                <a16:creationId xmlns:a16="http://schemas.microsoft.com/office/drawing/2014/main" id="{57747A87-A868-F7BB-E3B8-3B3DA9A159EC}"/>
              </a:ext>
            </a:extLst>
          </p:cNvPr>
          <p:cNvSpPr txBox="1"/>
          <p:nvPr/>
        </p:nvSpPr>
        <p:spPr>
          <a:xfrm>
            <a:off x="9789166" y="2128520"/>
            <a:ext cx="1930441" cy="1107996"/>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B: Each area has its own 95% Credibility Intervals. Here, we determine if the null value of 1 does not lie between the lower and upper bounds.</a:t>
            </a:r>
          </a:p>
        </p:txBody>
      </p:sp>
    </p:spTree>
    <p:extLst>
      <p:ext uri="{BB962C8B-B14F-4D97-AF65-F5344CB8AC3E}">
        <p14:creationId xmlns:p14="http://schemas.microsoft.com/office/powerpoint/2010/main" val="1020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C5F2B-EE64-8F4A-80D1-9BAF163FFE9D}"/>
              </a:ext>
            </a:extLst>
          </p:cNvPr>
          <p:cNvPicPr>
            <a:picLocks noChangeAspect="1"/>
          </p:cNvPicPr>
          <p:nvPr/>
        </p:nvPicPr>
        <p:blipFill>
          <a:blip r:embed="rId2"/>
          <a:srcRect/>
          <a:stretch/>
        </p:blipFill>
        <p:spPr>
          <a:xfrm>
            <a:off x="1016604" y="64555"/>
            <a:ext cx="10158791" cy="6728890"/>
          </a:xfrm>
          <a:prstGeom prst="rect">
            <a:avLst/>
          </a:prstGeom>
        </p:spPr>
      </p:pic>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[2] </a:t>
            </a:r>
          </a:p>
        </p:txBody>
      </p:sp>
      <p:sp>
        <p:nvSpPr>
          <p:cNvPr id="7" name="TextBox 6">
            <a:extLst>
              <a:ext uri="{FF2B5EF4-FFF2-40B4-BE49-F238E27FC236}">
                <a16:creationId xmlns:a16="http://schemas.microsoft.com/office/drawing/2014/main" id="{C5DACB40-0617-0748-B13F-D91D2A5A5867}"/>
              </a:ext>
            </a:extLst>
          </p:cNvPr>
          <p:cNvSpPr txBox="1"/>
          <p:nvPr/>
        </p:nvSpPr>
        <p:spPr>
          <a:xfrm>
            <a:off x="1214120" y="6131560"/>
            <a:ext cx="9149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Exceedance Probability i.e., </a:t>
            </a:r>
            <a:r>
              <a:rPr lang="en-GB" dirty="0" err="1">
                <a:latin typeface="Helvetica Neue" panose="02000503000000020004" pitchFamily="2" charset="0"/>
                <a:ea typeface="Helvetica Neue" panose="02000503000000020004" pitchFamily="2" charset="0"/>
                <a:cs typeface="Helvetica Neue" panose="02000503000000020004" pitchFamily="2" charset="0"/>
              </a:rPr>
              <a:t>Pr</a:t>
            </a:r>
            <a:r>
              <a:rPr lang="en-GB" dirty="0">
                <a:latin typeface="Helvetica Neue" panose="02000503000000020004" pitchFamily="2" charset="0"/>
                <a:ea typeface="Helvetica Neue" panose="02000503000000020004" pitchFamily="2" charset="0"/>
                <a:cs typeface="Helvetica Neue" panose="02000503000000020004" pitchFamily="2" charset="0"/>
              </a:rPr>
              <a:t>(RR &gt; 1.40) (i.e., risk are 40% higher than expected)</a:t>
            </a:r>
          </a:p>
        </p:txBody>
      </p:sp>
      <p:sp>
        <p:nvSpPr>
          <p:cNvPr id="3" name="TextBox 2">
            <a:extLst>
              <a:ext uri="{FF2B5EF4-FFF2-40B4-BE49-F238E27FC236}">
                <a16:creationId xmlns:a16="http://schemas.microsoft.com/office/drawing/2014/main" id="{822B084A-CF08-134A-88AB-B53A55E7E73F}"/>
              </a:ext>
            </a:extLst>
          </p:cNvPr>
          <p:cNvSpPr txBox="1"/>
          <p:nvPr/>
        </p:nvSpPr>
        <p:spPr>
          <a:xfrm>
            <a:off x="8900160" y="1127760"/>
            <a:ext cx="3291840" cy="4524315"/>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Don’t you think a 40% increased risk of road accidents in an area is too high?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 areas in darker reds are perhaps priority areas for some road safety policy should be implemented.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Here, we have operationalised the concept of exceedance probabilities to compute the probability of an area having a relative risk that is 1.40 or greater than 1.40. </a:t>
            </a:r>
          </a:p>
        </p:txBody>
      </p:sp>
      <p:sp>
        <p:nvSpPr>
          <p:cNvPr id="5" name="Slide Number Placeholder 3">
            <a:extLst>
              <a:ext uri="{FF2B5EF4-FFF2-40B4-BE49-F238E27FC236}">
                <a16:creationId xmlns:a16="http://schemas.microsoft.com/office/drawing/2014/main" id="{ADB5E849-108A-D7AF-EE05-20DF023D69E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9E987CAF-82F6-3FCF-0FC0-3DF28FF4900A}"/>
              </a:ext>
            </a:extLst>
          </p:cNvPr>
          <p:cNvSpPr txBox="1"/>
          <p:nvPr/>
        </p:nvSpPr>
        <p:spPr>
          <a:xfrm>
            <a:off x="2138674" y="2281921"/>
            <a:ext cx="1930441" cy="1954381"/>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C: Each area has its own probability value to describe the uncertainty surrounding a predicted value. </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We use this to ask the question like “… what if an area (despite what we’ve predicted, right…) has a risk that exceeds a certain threshold?</a:t>
            </a:r>
          </a:p>
        </p:txBody>
      </p:sp>
    </p:spTree>
    <p:extLst>
      <p:ext uri="{BB962C8B-B14F-4D97-AF65-F5344CB8AC3E}">
        <p14:creationId xmlns:p14="http://schemas.microsoft.com/office/powerpoint/2010/main" val="955464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99CBF-71DC-2C16-2401-4B2214E9558F}"/>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[3] </a:t>
            </a:r>
          </a:p>
        </p:txBody>
      </p:sp>
      <p:sp>
        <p:nvSpPr>
          <p:cNvPr id="3" name="Slide Number Placeholder 3">
            <a:extLst>
              <a:ext uri="{FF2B5EF4-FFF2-40B4-BE49-F238E27FC236}">
                <a16:creationId xmlns:a16="http://schemas.microsoft.com/office/drawing/2014/main" id="{8012D636-5F64-1618-8AD9-298615526AE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a:extLst>
              <a:ext uri="{FF2B5EF4-FFF2-40B4-BE49-F238E27FC236}">
                <a16:creationId xmlns:a16="http://schemas.microsoft.com/office/drawing/2014/main" id="{97F24068-A5A4-C4C7-5F4B-4621625C20B3}"/>
              </a:ext>
            </a:extLst>
          </p:cNvPr>
          <p:cNvPicPr>
            <a:picLocks noChangeAspect="1"/>
          </p:cNvPicPr>
          <p:nvPr/>
        </p:nvPicPr>
        <p:blipFill>
          <a:blip r:embed="rId2"/>
          <a:srcRect l="20168" t="13988" r="37299" b="15650"/>
          <a:stretch/>
        </p:blipFill>
        <p:spPr>
          <a:xfrm>
            <a:off x="624489" y="1166692"/>
            <a:ext cx="4059271" cy="4448003"/>
          </a:xfrm>
          <a:prstGeom prst="rect">
            <a:avLst/>
          </a:prstGeom>
        </p:spPr>
      </p:pic>
      <p:sp>
        <p:nvSpPr>
          <p:cNvPr id="10" name="Rectangle 9">
            <a:extLst>
              <a:ext uri="{FF2B5EF4-FFF2-40B4-BE49-F238E27FC236}">
                <a16:creationId xmlns:a16="http://schemas.microsoft.com/office/drawing/2014/main" id="{E09C3930-4EEC-8E94-697A-E821CB7816E3}"/>
              </a:ext>
            </a:extLst>
          </p:cNvPr>
          <p:cNvSpPr/>
          <p:nvPr/>
        </p:nvSpPr>
        <p:spPr>
          <a:xfrm>
            <a:off x="3251200" y="3464560"/>
            <a:ext cx="284480" cy="274320"/>
          </a:xfrm>
          <a:prstGeom prst="rect">
            <a:avLst/>
          </a:prstGeom>
          <a:solidFill>
            <a:srgbClr val="FFB4C8">
              <a:alpha val="65882"/>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2CCD51B-9030-6C63-B4CB-761AA468CC7E}"/>
              </a:ext>
            </a:extLst>
          </p:cNvPr>
          <p:cNvPicPr>
            <a:picLocks noChangeAspect="1"/>
          </p:cNvPicPr>
          <p:nvPr/>
        </p:nvPicPr>
        <p:blipFill>
          <a:blip r:embed="rId3"/>
          <a:stretch>
            <a:fillRect/>
          </a:stretch>
        </p:blipFill>
        <p:spPr>
          <a:xfrm>
            <a:off x="5313046" y="934720"/>
            <a:ext cx="6220138" cy="4572000"/>
          </a:xfrm>
          <a:prstGeom prst="rect">
            <a:avLst/>
          </a:prstGeom>
          <a:ln>
            <a:solidFill>
              <a:schemeClr val="tx1"/>
            </a:solidFill>
          </a:ln>
        </p:spPr>
      </p:pic>
      <p:cxnSp>
        <p:nvCxnSpPr>
          <p:cNvPr id="14" name="Straight Connector 13">
            <a:extLst>
              <a:ext uri="{FF2B5EF4-FFF2-40B4-BE49-F238E27FC236}">
                <a16:creationId xmlns:a16="http://schemas.microsoft.com/office/drawing/2014/main" id="{EFB54560-8C68-E7E6-4833-036CA866786E}"/>
              </a:ext>
            </a:extLst>
          </p:cNvPr>
          <p:cNvCxnSpPr/>
          <p:nvPr/>
        </p:nvCxnSpPr>
        <p:spPr>
          <a:xfrm flipV="1">
            <a:off x="3251200" y="934720"/>
            <a:ext cx="2061846" cy="2529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B07AA6-C4D8-AC82-D0E9-0B5D6F41196C}"/>
              </a:ext>
            </a:extLst>
          </p:cNvPr>
          <p:cNvCxnSpPr/>
          <p:nvPr/>
        </p:nvCxnSpPr>
        <p:spPr>
          <a:xfrm>
            <a:off x="3251200" y="3738880"/>
            <a:ext cx="2061846" cy="1767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2D7D64-E20B-54E2-136B-BD0BC608845C}"/>
              </a:ext>
            </a:extLst>
          </p:cNvPr>
          <p:cNvSpPr txBox="1"/>
          <p:nvPr/>
        </p:nvSpPr>
        <p:spPr>
          <a:xfrm>
            <a:off x="5313046" y="5624855"/>
            <a:ext cx="6220138" cy="70788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This graph illustrates the predicted posterior distribution for the relative risk of road accidents in Rutland. The most plausible risk value is 0.93 (95% CrI: 0.45-1.85) [Range: 0.005-3.06]. With exceedance probabilities, we want to know what is the probability that a set of estimates lie above a certain threshold. The exceedance probability for Rutland to have a relative risk of road accidents at/above 1.40 is 16.3%</a:t>
            </a:r>
          </a:p>
        </p:txBody>
      </p:sp>
      <p:sp>
        <p:nvSpPr>
          <p:cNvPr id="20" name="TextBox 19">
            <a:extLst>
              <a:ext uri="{FF2B5EF4-FFF2-40B4-BE49-F238E27FC236}">
                <a16:creationId xmlns:a16="http://schemas.microsoft.com/office/drawing/2014/main" id="{CE93B123-D300-A7AE-624B-DE3FB1E59B22}"/>
              </a:ext>
            </a:extLst>
          </p:cNvPr>
          <p:cNvSpPr txBox="1"/>
          <p:nvPr/>
        </p:nvSpPr>
        <p:spPr>
          <a:xfrm>
            <a:off x="8971280" y="3931920"/>
            <a:ext cx="22047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Pr(RR &gt; 1.40) = 0.163</a:t>
            </a:r>
          </a:p>
        </p:txBody>
      </p:sp>
      <p:sp>
        <p:nvSpPr>
          <p:cNvPr id="21" name="TextBox 20">
            <a:extLst>
              <a:ext uri="{FF2B5EF4-FFF2-40B4-BE49-F238E27FC236}">
                <a16:creationId xmlns:a16="http://schemas.microsoft.com/office/drawing/2014/main" id="{A20A64CC-3FDD-60B7-BF89-C5FB3E33FFCF}"/>
              </a:ext>
            </a:extLst>
          </p:cNvPr>
          <p:cNvSpPr txBox="1"/>
          <p:nvPr/>
        </p:nvSpPr>
        <p:spPr>
          <a:xfrm>
            <a:off x="508000" y="5736239"/>
            <a:ext cx="4490720"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Geographical distribution the exceedance probability for the RR being above 1.40</a:t>
            </a:r>
          </a:p>
        </p:txBody>
      </p:sp>
    </p:spTree>
    <p:extLst>
      <p:ext uri="{BB962C8B-B14F-4D97-AF65-F5344CB8AC3E}">
        <p14:creationId xmlns:p14="http://schemas.microsoft.com/office/powerpoint/2010/main" val="239635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Intrinsic Conditional Autoregressive models (</a:t>
            </a:r>
            <a:r>
              <a:rPr lang="en-US" sz="3600" b="1" dirty="0" err="1">
                <a:solidFill>
                  <a:schemeClr val="bg1"/>
                </a:solidFill>
                <a:latin typeface="Helvetica Neue Light" panose="02000403000000020004" pitchFamily="2" charset="0"/>
                <a:ea typeface="Helvetica Neue Light" panose="02000403000000020004" pitchFamily="2" charset="0"/>
              </a:rPr>
              <a:t>iCARs</a:t>
            </a:r>
            <a:r>
              <a:rPr lang="en-US" sz="3600" b="1" dirty="0">
                <a:solidFill>
                  <a:schemeClr val="bg1"/>
                </a:solidFill>
                <a:latin typeface="Helvetica Neue Light" panose="02000403000000020004" pitchFamily="2" charset="0"/>
                <a:ea typeface="Helvetica Neue Light" panose="02000403000000020004" pitchFamily="2" charset="0"/>
              </a:rPr>
              <a: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71115" y="1906581"/>
            <a:ext cx="7258805"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Hierarchical models and recap</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spatial risk estimation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Odds ratios (ORs)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Relative risk ratios (RRs)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Exceedance Probabilities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intrinsic conditional autoregressive models (ICARs): </a:t>
            </a:r>
          </a:p>
          <a:p>
            <a:pPr lvl="1" eaLnBrk="0" fontAlgn="base" hangingPunct="0">
              <a:lnSpc>
                <a:spcPct val="100000"/>
              </a:lnSpc>
              <a:spcBef>
                <a:spcPct val="20000"/>
              </a:spcBef>
              <a:spcAft>
                <a:spcPct val="0"/>
              </a:spcAft>
              <a:buFont typeface="Wingdings" pitchFamily="2" charset="2"/>
              <a:buChar char="v"/>
            </a:pP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Besag</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-York-Mollie (within an ICAR framework)</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model (with cross-sectional data)</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formulation from a Bayesian Framework</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Examples and interpretation (using Stan)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BA3F2-0C09-C446-BDF8-2D27BC7931B1}"/>
              </a:ext>
            </a:extLst>
          </p:cNvPr>
          <p:cNvPicPr>
            <a:picLocks noChangeAspect="1"/>
          </p:cNvPicPr>
          <p:nvPr/>
        </p:nvPicPr>
        <p:blipFill>
          <a:blip r:embed="rId3"/>
          <a:stretch>
            <a:fillRect/>
          </a:stretch>
        </p:blipFill>
        <p:spPr>
          <a:xfrm>
            <a:off x="0" y="2623"/>
            <a:ext cx="12192000" cy="970069"/>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3469" y="3069725"/>
            <a:ext cx="11095528" cy="3416320"/>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spatial random effect,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neighbourhood adjacency matrix</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ONLY ‘fully specified’ spatial effect – Conditional Auto-Regressive model (CAR)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a:t>
            </a:r>
            <a:r>
              <a:rPr lang="en-GB" b="1" dirty="0">
                <a:latin typeface="Helvetica Neue Light" panose="02000403000000020004" pitchFamily="2" charset="0"/>
                <a:ea typeface="Helvetica Neue Light" panose="02000403000000020004" pitchFamily="2" charset="0"/>
              </a:rPr>
              <a:t>structured random effect</a:t>
            </a:r>
            <a:r>
              <a:rPr lang="en-GB" dirty="0">
                <a:latin typeface="Helvetica Neue Light" panose="02000403000000020004" pitchFamily="2" charset="0"/>
                <a:ea typeface="Helvetica Neue Light" panose="02000403000000020004" pitchFamily="2" charset="0"/>
              </a:rPr>
              <a:t>, and the non-spatial effect term which is treated as an </a:t>
            </a:r>
            <a:r>
              <a:rPr lang="en-GB" b="1" dirty="0">
                <a:latin typeface="Helvetica Neue Light" panose="02000403000000020004" pitchFamily="2" charset="0"/>
                <a:ea typeface="Helvetica Neue Light" panose="02000403000000020004" pitchFamily="2" charset="0"/>
              </a:rPr>
              <a:t>unstructured random effects </a:t>
            </a:r>
            <a:r>
              <a:rPr lang="en-GB" dirty="0">
                <a:latin typeface="Helvetica Neue Light" panose="02000403000000020004" pitchFamily="2" charset="0"/>
                <a:ea typeface="Helvetica Neue Light" panose="02000403000000020004" pitchFamily="2" charset="0"/>
              </a:rPr>
              <a:t>– Intrinsic Conditional Auto-Regressive Model (ICAR). This is the best option.</a:t>
            </a:r>
          </a:p>
          <a:p>
            <a:pPr algn="l"/>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Poisson (i.e., aggregated counts to areas).</a:t>
            </a: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spTree>
    <p:extLst>
      <p:ext uri="{BB962C8B-B14F-4D97-AF65-F5344CB8AC3E}">
        <p14:creationId xmlns:p14="http://schemas.microsoft.com/office/powerpoint/2010/main" val="202878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2"/>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3"/>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4"/>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7983039" y="5446903"/>
            <a:ext cx="389543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 (Queen contiguity-based).</a:t>
            </a:r>
          </a:p>
        </p:txBody>
      </p:sp>
      <p:sp>
        <p:nvSpPr>
          <p:cNvPr id="10" name="Rectangle 9">
            <a:extLst>
              <a:ext uri="{FF2B5EF4-FFF2-40B4-BE49-F238E27FC236}">
                <a16:creationId xmlns:a16="http://schemas.microsoft.com/office/drawing/2014/main" id="{FFE909D7-58FC-7B31-02E0-039A3E6248BE}"/>
              </a:ext>
            </a:extLst>
          </p:cNvPr>
          <p:cNvSpPr/>
          <p:nvPr/>
        </p:nvSpPr>
        <p:spPr>
          <a:xfrm>
            <a:off x="8012313" y="180975"/>
            <a:ext cx="3914849" cy="6250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0704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a:blip r:embed="rId3"/>
          <a:stretch>
            <a:fillRect/>
          </a:stretch>
        </p:blipFill>
        <p:spPr>
          <a:xfrm>
            <a:off x="111075" y="971549"/>
            <a:ext cx="4218192" cy="444373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41A181-2C62-F440-0980-4EB59079E91B}"/>
                  </a:ext>
                </a:extLst>
              </p:cNvPr>
              <p:cNvSpPr txBox="1"/>
              <p:nvPr/>
            </p:nvSpPr>
            <p:spPr>
              <a:xfrm>
                <a:off x="4064000" y="814744"/>
                <a:ext cx="7699777" cy="252376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influence or impact that neighbouring locations have on each other.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Here, we are accounting for the spatial dependence i.e., neighbouring areas (or those closest to each other) are related than distant areas.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Clusters of disease spread, urban development or from a climate point of view – temperature gradient or rainfall etc.,</a:t>
                </a:r>
              </a:p>
            </p:txBody>
          </p:sp>
        </mc:Choice>
        <mc:Fallback xmlns="">
          <p:sp>
            <p:nvSpPr>
              <p:cNvPr id="4" name="TextBox 3">
                <a:extLst>
                  <a:ext uri="{FF2B5EF4-FFF2-40B4-BE49-F238E27FC236}">
                    <a16:creationId xmlns:a16="http://schemas.microsoft.com/office/drawing/2014/main" id="{E341A181-2C62-F440-0980-4EB59079E91B}"/>
                  </a:ext>
                </a:extLst>
              </p:cNvPr>
              <p:cNvSpPr txBox="1">
                <a:spLocks noRot="1" noChangeAspect="1" noMove="1" noResize="1" noEditPoints="1" noAdjustHandles="1" noChangeArrowheads="1" noChangeShapeType="1" noTextEdit="1"/>
              </p:cNvSpPr>
              <p:nvPr/>
            </p:nvSpPr>
            <p:spPr>
              <a:xfrm>
                <a:off x="4064000" y="814744"/>
                <a:ext cx="7699777" cy="2523768"/>
              </a:xfrm>
              <a:prstGeom prst="rect">
                <a:avLst/>
              </a:prstGeom>
              <a:blipFill>
                <a:blip r:embed="rId4"/>
                <a:stretch>
                  <a:fillRect l="-165" t="-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Spatial structured and unstructured random effects [1]</a:t>
            </a:r>
          </a:p>
        </p:txBody>
      </p:sp>
      <p:sp>
        <p:nvSpPr>
          <p:cNvPr id="6" name="TextBox 5">
            <a:extLst>
              <a:ext uri="{FF2B5EF4-FFF2-40B4-BE49-F238E27FC236}">
                <a16:creationId xmlns:a16="http://schemas.microsoft.com/office/drawing/2014/main" id="{5846427F-89C8-CA40-04EA-1D4A4FCD8D37}"/>
              </a:ext>
            </a:extLst>
          </p:cNvPr>
          <p:cNvSpPr txBox="1"/>
          <p:nvPr/>
        </p:nvSpPr>
        <p:spPr>
          <a:xfrm>
            <a:off x="243154" y="5396925"/>
            <a:ext cx="3914775" cy="584775"/>
          </a:xfrm>
          <a:prstGeom prst="rect">
            <a:avLst/>
          </a:prstGeom>
          <a:noFill/>
        </p:spPr>
        <p:txBody>
          <a:bodyPr wrap="square" rtlCol="0">
            <a:spAutoFit/>
          </a:bodyPr>
          <a:lstStyle/>
          <a:p>
            <a:r>
              <a:rPr lang="en-GB" sz="1600" b="1" dirty="0">
                <a:latin typeface="HELVETICA NEUE LIGHT" panose="02000403000000020004" pitchFamily="2" charset="0"/>
                <a:ea typeface="HELVETICA NEUE LIGHT" panose="02000403000000020004" pitchFamily="2" charset="0"/>
              </a:rPr>
              <a:t>Adjacency matrix translated to nodes and edge format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D65EA7-28FA-5A37-579D-67FF5079FF87}"/>
                  </a:ext>
                </a:extLst>
              </p:cNvPr>
              <p:cNvSpPr txBox="1"/>
              <p:nvPr/>
            </p:nvSpPr>
            <p:spPr>
              <a:xfrm>
                <a:off x="4157930" y="3581043"/>
                <a:ext cx="7605848"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Unstructured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unique characteristics or behaviours of the individual locations that are not influenced by their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unrelated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Hence, there’s may be no spatial dependence.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Cultural boundaries or practices, language, unique landmarks, or a particular maybe housing style of patterns</a:t>
                </a:r>
              </a:p>
            </p:txBody>
          </p:sp>
        </mc:Choice>
        <mc:Fallback xmlns="">
          <p:sp>
            <p:nvSpPr>
              <p:cNvPr id="11" name="TextBox 10">
                <a:extLst>
                  <a:ext uri="{FF2B5EF4-FFF2-40B4-BE49-F238E27FC236}">
                    <a16:creationId xmlns:a16="http://schemas.microsoft.com/office/drawing/2014/main" id="{B2D65EA7-28FA-5A37-579D-67FF5079FF87}"/>
                  </a:ext>
                </a:extLst>
              </p:cNvPr>
              <p:cNvSpPr txBox="1">
                <a:spLocks noRot="1" noChangeAspect="1" noMove="1" noResize="1" noEditPoints="1" noAdjustHandles="1" noChangeArrowheads="1" noChangeShapeType="1" noTextEdit="1"/>
              </p:cNvSpPr>
              <p:nvPr/>
            </p:nvSpPr>
            <p:spPr>
              <a:xfrm>
                <a:off x="4157930" y="3581043"/>
                <a:ext cx="7605848" cy="2462213"/>
              </a:xfrm>
              <a:prstGeom prst="rect">
                <a:avLst/>
              </a:prstGeom>
              <a:blipFill>
                <a:blip r:embed="rId5"/>
                <a:stretch>
                  <a:fillRect l="-167" r="-500" b="-20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7E2797-0BAF-5545-8F81-EF64DAD04284}"/>
                  </a:ext>
                </a:extLst>
              </p:cNvPr>
              <p:cNvSpPr txBox="1"/>
              <p:nvPr/>
            </p:nvSpPr>
            <p:spPr>
              <a:xfrm>
                <a:off x="1184275" y="6349378"/>
                <a:ext cx="9309100" cy="30777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In an ICAR model, we can account for both these types of random effects by COMBINING them as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2" name="TextBox 11">
                <a:extLst>
                  <a:ext uri="{FF2B5EF4-FFF2-40B4-BE49-F238E27FC236}">
                    <a16:creationId xmlns:a16="http://schemas.microsoft.com/office/drawing/2014/main" id="{6D7E2797-0BAF-5545-8F81-EF64DAD04284}"/>
                  </a:ext>
                </a:extLst>
              </p:cNvPr>
              <p:cNvSpPr txBox="1">
                <a:spLocks noRot="1" noChangeAspect="1" noMove="1" noResize="1" noEditPoints="1" noAdjustHandles="1" noChangeArrowheads="1" noChangeShapeType="1" noTextEdit="1"/>
              </p:cNvSpPr>
              <p:nvPr/>
            </p:nvSpPr>
            <p:spPr>
              <a:xfrm>
                <a:off x="1184275" y="6349378"/>
                <a:ext cx="9309100" cy="307777"/>
              </a:xfrm>
              <a:prstGeom prst="rect">
                <a:avLst/>
              </a:prstGeom>
              <a:blipFill>
                <a:blip r:embed="rId6"/>
                <a:stretch>
                  <a:fillRect l="-272" t="-4000" b="-20000"/>
                </a:stretch>
              </a:blipFill>
            </p:spPr>
            <p:txBody>
              <a:bodyPr/>
              <a:lstStyle/>
              <a:p>
                <a:r>
                  <a:rPr lang="en-GB">
                    <a:noFill/>
                  </a:rPr>
                  <a:t> </a:t>
                </a:r>
              </a:p>
            </p:txBody>
          </p:sp>
        </mc:Fallback>
      </mc:AlternateContent>
    </p:spTree>
    <p:extLst>
      <p:ext uri="{BB962C8B-B14F-4D97-AF65-F5344CB8AC3E}">
        <p14:creationId xmlns:p14="http://schemas.microsoft.com/office/powerpoint/2010/main" val="611848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rotWithShape="1">
          <a:blip r:embed="rId3"/>
          <a:srcRect l="8500" r="9497"/>
          <a:stretch/>
        </p:blipFill>
        <p:spPr>
          <a:xfrm>
            <a:off x="721360" y="754936"/>
            <a:ext cx="3332480" cy="4281170"/>
          </a:xfrm>
          <a:prstGeom prst="rect">
            <a:avLst/>
          </a:prstGeom>
        </p:spPr>
      </p:pic>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Adding the spatial structured and unstructured effect to the model [2]</a:t>
            </a:r>
          </a:p>
        </p:txBody>
      </p:sp>
      <p:sp>
        <p:nvSpPr>
          <p:cNvPr id="6" name="TextBox 5">
            <a:extLst>
              <a:ext uri="{FF2B5EF4-FFF2-40B4-BE49-F238E27FC236}">
                <a16:creationId xmlns:a16="http://schemas.microsoft.com/office/drawing/2014/main" id="{5846427F-89C8-CA40-04EA-1D4A4FCD8D37}"/>
              </a:ext>
            </a:extLst>
          </p:cNvPr>
          <p:cNvSpPr txBox="1"/>
          <p:nvPr/>
        </p:nvSpPr>
        <p:spPr>
          <a:xfrm>
            <a:off x="236488" y="5038061"/>
            <a:ext cx="4368122" cy="307777"/>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Adjacency matrix translated to nodes and edge format</a:t>
            </a:r>
          </a:p>
        </p:txBody>
      </p:sp>
      <p:sp>
        <p:nvSpPr>
          <p:cNvPr id="9" name="TextBox 8">
            <a:extLst>
              <a:ext uri="{FF2B5EF4-FFF2-40B4-BE49-F238E27FC236}">
                <a16:creationId xmlns:a16="http://schemas.microsoft.com/office/drawing/2014/main" id="{591B62A6-6E79-503B-9AC3-ADBB5707AAD7}"/>
              </a:ext>
            </a:extLst>
          </p:cNvPr>
          <p:cNvSpPr txBox="1"/>
          <p:nvPr/>
        </p:nvSpPr>
        <p:spPr>
          <a:xfrm>
            <a:off x="198405" y="5655571"/>
            <a:ext cx="4738815"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Node1</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index area of interest;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Node2</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neighbouring areas connected to the index area defined in Node1.</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total number of areas.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3B721E-554E-6ACD-A9FC-EA64EB1DAEF1}"/>
                  </a:ext>
                </a:extLst>
              </p:cNvPr>
              <p:cNvSpPr txBox="1"/>
              <p:nvPr/>
            </p:nvSpPr>
            <p:spPr>
              <a:xfrm>
                <a:off x="5049520" y="842021"/>
                <a:ext cx="6806521" cy="336944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a:t>
                </a:r>
              </a:p>
              <a:p>
                <a:endParaRPr lang="en-GB"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𝝓</m:t>
                      </m:r>
                      <m:r>
                        <a:rPr lang="en-GB" sz="1400" b="1" i="1" smtClean="0">
                          <a:latin typeface="Cambria Math" panose="02040503050406030204" pitchFamily="18" charset="0"/>
                          <a:ea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𝜽</m:t>
                      </m:r>
                      <m:r>
                        <a:rPr lang="en-GB" sz="1400" b="1" i="0" smtClean="0">
                          <a:latin typeface="Cambria Math" panose="02040503050406030204" pitchFamily="18" charset="0"/>
                        </a:rPr>
                        <m:t>=</m:t>
                      </m:r>
                      <m:r>
                        <a:rPr lang="en-GB" sz="1400" b="1" i="1">
                          <a:latin typeface="Cambria Math" panose="02040503050406030204" pitchFamily="18" charset="0"/>
                          <a:ea typeface="Cambria Math" panose="02040503050406030204" pitchFamily="18" charset="0"/>
                        </a:rPr>
                        <m:t>𝝈</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𝟏</m:t>
                              </m:r>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e>
                          </m:d>
                        </m:e>
                      </m:rad>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𝜽</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𝝆</m:t>
                              </m:r>
                            </m:e>
                          </m:d>
                        </m:e>
                      </m:rad>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𝝓</m:t>
                      </m:r>
                      <m:r>
                        <a:rPr lang="en-GB" sz="1400" b="1" i="1">
                          <a:latin typeface="Cambria Math" panose="02040503050406030204" pitchFamily="18" charset="0"/>
                          <a:ea typeface="Cambria Math" panose="02040503050406030204" pitchFamily="18" charset="0"/>
                        </a:rPr>
                        <m:t>)</m:t>
                      </m:r>
                    </m:oMath>
                  </m:oMathPara>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we use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as a proportion to represent the amount of variance that comes from the spatial random effect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While </a:t>
                </a:r>
                <a14:m>
                  <m:oMath xmlns:m="http://schemas.openxmlformats.org/officeDocument/2006/math">
                    <m:r>
                      <a:rPr lang="en-GB" sz="1400" b="0" i="0" smtClean="0">
                        <a:latin typeface="Cambria Math" panose="02040503050406030204" pitchFamily="18" charset="0"/>
                        <a:ea typeface="Cambria Math" panose="02040503050406030204" pitchFamily="18" charset="0"/>
                        <a:cs typeface="Helvetica Neue" panose="02000503000000020004" pitchFamily="2" charset="0"/>
                      </a:rPr>
                      <m:t>1−</m:t>
                    </m:r>
                    <m:r>
                      <a:rPr lang="en-GB" sz="1400" i="1">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proportion of the variation that’s unstructured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𝜃</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overall error</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is proposed to use a scaling factor </a:t>
                </a:r>
                <a:r>
                  <a:rPr lang="en-GB" sz="1400" i="1" dirty="0">
                    <a:latin typeface="Helvetica Neue" panose="02000503000000020004" pitchFamily="2" charset="0"/>
                    <a:ea typeface="Helvetica Neue" panose="02000503000000020004" pitchFamily="2" charset="0"/>
                    <a:cs typeface="Helvetica Neue" panose="02000503000000020004" pitchFamily="2" charset="0"/>
                  </a:rPr>
                  <a:t>s</a:t>
                </a:r>
                <a:r>
                  <a:rPr lang="en-GB" sz="1400" dirty="0">
                    <a:latin typeface="Helvetica Neue" panose="02000503000000020004" pitchFamily="2" charset="0"/>
                    <a:ea typeface="Helvetica Neue" panose="02000503000000020004" pitchFamily="2" charset="0"/>
                    <a:cs typeface="Helvetica Neue" panose="02000503000000020004" pitchFamily="2" charset="0"/>
                  </a:rPr>
                  <a:t> on the variance for the spatial random effects. This is computed from the geometric mean of </a:t>
                </a:r>
                <a14:m>
                  <m:oMath xmlns:m="http://schemas.openxmlformats.org/officeDocument/2006/math">
                    <m:sSub>
                      <m:sSubPr>
                        <m:ctrlPr>
                          <a:rPr lang="en-GB" sz="1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e>
                      <m:sub>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which are on the diagonals adjacency matrix when inverted.</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The prior distribution we use for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beta(0.5, 0.5) (</a:t>
                </a:r>
                <a:r>
                  <a:rPr lang="en-GB"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red-line in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10" name="TextBox 9">
                <a:extLst>
                  <a:ext uri="{FF2B5EF4-FFF2-40B4-BE49-F238E27FC236}">
                    <a16:creationId xmlns:a16="http://schemas.microsoft.com/office/drawing/2014/main" id="{CF3B721E-554E-6ACD-A9FC-EA64EB1DAEF1}"/>
                  </a:ext>
                </a:extLst>
              </p:cNvPr>
              <p:cNvSpPr txBox="1">
                <a:spLocks noRot="1" noChangeAspect="1" noMove="1" noResize="1" noEditPoints="1" noAdjustHandles="1" noChangeArrowheads="1" noChangeShapeType="1" noTextEdit="1"/>
              </p:cNvSpPr>
              <p:nvPr/>
            </p:nvSpPr>
            <p:spPr>
              <a:xfrm>
                <a:off x="5049520" y="842021"/>
                <a:ext cx="6806521" cy="3369449"/>
              </a:xfrm>
              <a:prstGeom prst="rect">
                <a:avLst/>
              </a:prstGeom>
              <a:blipFill>
                <a:blip r:embed="rId4"/>
                <a:stretch>
                  <a:fillRect l="-186" t="-752" r="-745" b="-752"/>
                </a:stretch>
              </a:blipFill>
            </p:spPr>
            <p:txBody>
              <a:bodyPr/>
              <a:lstStyle/>
              <a:p>
                <a:r>
                  <a:rPr lang="en-GB">
                    <a:noFill/>
                  </a:rPr>
                  <a:t> </a:t>
                </a:r>
              </a:p>
            </p:txBody>
          </p:sp>
        </mc:Fallback>
      </mc:AlternateContent>
      <p:pic>
        <p:nvPicPr>
          <p:cNvPr id="12" name="Picture 11" descr="Chart&#10;&#10;Description automatically generated">
            <a:extLst>
              <a:ext uri="{FF2B5EF4-FFF2-40B4-BE49-F238E27FC236}">
                <a16:creationId xmlns:a16="http://schemas.microsoft.com/office/drawing/2014/main" id="{B7E247D4-8129-098E-28E6-96FCE817AEAB}"/>
              </a:ext>
            </a:extLst>
          </p:cNvPr>
          <p:cNvPicPr>
            <a:picLocks noChangeAspect="1"/>
          </p:cNvPicPr>
          <p:nvPr/>
        </p:nvPicPr>
        <p:blipFill>
          <a:blip r:embed="rId5"/>
          <a:stretch>
            <a:fillRect/>
          </a:stretch>
        </p:blipFill>
        <p:spPr>
          <a:xfrm>
            <a:off x="5155379" y="4307590"/>
            <a:ext cx="2993928" cy="23789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0FF8F-540C-A417-4B55-C7031BA82F4D}"/>
                  </a:ext>
                </a:extLst>
              </p:cNvPr>
              <p:cNvSpPr txBox="1"/>
              <p:nvPr/>
            </p:nvSpPr>
            <p:spPr>
              <a:xfrm>
                <a:off x="6268719" y="6488668"/>
                <a:ext cx="10956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Helvetica Neue" panose="02000503000000020004" pitchFamily="2" charset="0"/>
                        </a:rPr>
                        <m:t>𝜌</m:t>
                      </m:r>
                    </m:oMath>
                  </m:oMathPara>
                </a14:m>
                <a:endParaRPr lang="en-GB" dirty="0"/>
              </a:p>
            </p:txBody>
          </p:sp>
        </mc:Choice>
        <mc:Fallback xmlns="">
          <p:sp>
            <p:nvSpPr>
              <p:cNvPr id="14" name="TextBox 13">
                <a:extLst>
                  <a:ext uri="{FF2B5EF4-FFF2-40B4-BE49-F238E27FC236}">
                    <a16:creationId xmlns:a16="http://schemas.microsoft.com/office/drawing/2014/main" id="{4CC0FF8F-540C-A417-4B55-C7031BA82F4D}"/>
                  </a:ext>
                </a:extLst>
              </p:cNvPr>
              <p:cNvSpPr txBox="1">
                <a:spLocks noRot="1" noChangeAspect="1" noMove="1" noResize="1" noEditPoints="1" noAdjustHandles="1" noChangeArrowheads="1" noChangeShapeType="1" noTextEdit="1"/>
              </p:cNvSpPr>
              <p:nvPr/>
            </p:nvSpPr>
            <p:spPr>
              <a:xfrm>
                <a:off x="6268719" y="6488668"/>
                <a:ext cx="1095641" cy="369332"/>
              </a:xfrm>
              <a:prstGeom prst="rect">
                <a:avLst/>
              </a:prstGeom>
              <a:blipFill>
                <a:blip r:embed="rId6"/>
                <a:stretch>
                  <a:fillRect b="-1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0E60082-9337-4C2E-6141-645FB0134B6C}"/>
              </a:ext>
            </a:extLst>
          </p:cNvPr>
          <p:cNvSpPr txBox="1"/>
          <p:nvPr/>
        </p:nvSpPr>
        <p:spPr>
          <a:xfrm>
            <a:off x="264838" y="6287823"/>
            <a:ext cx="3960940" cy="430887"/>
          </a:xfrm>
          <a:prstGeom prst="rect">
            <a:avLst/>
          </a:prstGeom>
          <a:solidFill>
            <a:schemeClr val="accent1">
              <a:lumMod val="20000"/>
              <a:lumOff val="80000"/>
            </a:schemeClr>
          </a:solidFill>
        </p:spPr>
        <p:txBody>
          <a:bodyPr wrap="square" rtlCol="0">
            <a:spAutoFit/>
          </a:bodyPr>
          <a:lstStyle/>
          <a:p>
            <a:r>
              <a:rPr lang="en-GB" sz="1100" dirty="0">
                <a:latin typeface="Cambria Math" panose="02040503050406030204" pitchFamily="18" charset="0"/>
                <a:ea typeface="Cambria Math" panose="02040503050406030204" pitchFamily="18" charset="0"/>
                <a:cs typeface="Helvetica Neue" panose="02000503000000020004" pitchFamily="2" charset="0"/>
              </a:rPr>
              <a:t>target += -0.5*</a:t>
            </a:r>
            <a:r>
              <a:rPr lang="en-GB" sz="11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1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sum(phi) ~ normal(0, 0.001*N)</a:t>
            </a:r>
          </a:p>
        </p:txBody>
      </p:sp>
      <p:sp>
        <p:nvSpPr>
          <p:cNvPr id="4" name="TextBox 3">
            <a:extLst>
              <a:ext uri="{FF2B5EF4-FFF2-40B4-BE49-F238E27FC236}">
                <a16:creationId xmlns:a16="http://schemas.microsoft.com/office/drawing/2014/main" id="{0F4AD353-9A79-EF71-CFBD-86AB79658149}"/>
              </a:ext>
            </a:extLst>
          </p:cNvPr>
          <p:cNvSpPr txBox="1"/>
          <p:nvPr/>
        </p:nvSpPr>
        <p:spPr>
          <a:xfrm>
            <a:off x="8452780" y="4307590"/>
            <a:ext cx="3119460" cy="1754326"/>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The is a beta distribution: beta(alpha, beta). It is raw proportions (i.e., data with unknown numerator or denominator). We use the parameter ‘alpha’ and ‘beta’ to control the shape of our beta distribution, say if I wanted 0.2 (20%) to be assumed the most plausible value I set alpha as 2 and beta as 5. If I want beta to be u-shaped, I set alpha as 0.5 and beta as 0.5. </a:t>
            </a:r>
          </a:p>
        </p:txBody>
      </p:sp>
    </p:spTree>
    <p:extLst>
      <p:ext uri="{BB962C8B-B14F-4D97-AF65-F5344CB8AC3E}">
        <p14:creationId xmlns:p14="http://schemas.microsoft.com/office/powerpoint/2010/main" val="355999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78217"/>
              </a:xfrm>
              <a:prstGeom prst="rect">
                <a:avLst/>
              </a:prstGeom>
              <a:blipFill>
                <a:blip r:embed="rId3"/>
                <a:stretch>
                  <a:fillRect l="-1831"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9035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of road accidents across LAs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for IMD at LA-level)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road accidents in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90359"/>
              </a:xfrm>
              <a:prstGeom prst="rect">
                <a:avLst/>
              </a:prstGeom>
              <a:blipFill>
                <a:blip r:embed="rId4"/>
                <a:stretch>
                  <a:fillRect l="-431" t="-55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xmlns="">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6577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1077218"/>
          </a:xfrm>
          <a:prstGeom prst="rect">
            <a:avLst/>
          </a:prstGeom>
          <a:noFill/>
        </p:spPr>
        <p:txBody>
          <a:bodyPr wrap="square" rtlCol="0">
            <a:spAutoFit/>
          </a:bodyPr>
          <a:lstStyle/>
          <a:p>
            <a:r>
              <a:rPr lang="en-GB" sz="1600" dirty="0">
                <a:latin typeface="Helvetica" pitchFamily="2" charset="0"/>
              </a:rPr>
              <a:t>This output is to valid whatever hypothesis we had about the described outcome’s burden in the first map</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1077218"/>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we found in the first map when we explore P(RR&gt;1.00)</a:t>
            </a:r>
          </a:p>
        </p:txBody>
      </p:sp>
    </p:spTree>
    <p:extLst>
      <p:ext uri="{BB962C8B-B14F-4D97-AF65-F5344CB8AC3E}">
        <p14:creationId xmlns:p14="http://schemas.microsoft.com/office/powerpoint/2010/main" val="442688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2" name="TextBox 1">
            <a:extLst>
              <a:ext uri="{FF2B5EF4-FFF2-40B4-BE49-F238E27FC236}">
                <a16:creationId xmlns:a16="http://schemas.microsoft.com/office/drawing/2014/main" id="{09D72BDE-3A60-5665-7A4C-0039022766E2}"/>
              </a:ext>
            </a:extLst>
          </p:cNvPr>
          <p:cNvSpPr txBox="1"/>
          <p:nvPr/>
        </p:nvSpPr>
        <p:spPr>
          <a:xfrm>
            <a:off x="153302" y="5549149"/>
            <a:ext cx="11233860" cy="1077218"/>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We can see that the risk patterns for road accidents across England are quite heterogeneous. While it is quite pronounced in all 10 regions in England, the burden is quite significant in Southwest region with large numbers of local authorities having an increased risk which are statistically significant. Perhaps, the Department for Transport should do an investigation on these patterns starting with the Southwest area.</a:t>
            </a:r>
          </a:p>
        </p:txBody>
      </p:sp>
    </p:spTree>
    <p:extLst>
      <p:ext uri="{BB962C8B-B14F-4D97-AF65-F5344CB8AC3E}">
        <p14:creationId xmlns:p14="http://schemas.microsoft.com/office/powerpoint/2010/main" val="922286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A6236-4968-9E87-A7C5-FC9E35E2CDB9}"/>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Risk assessment and mapping of infestation in Campina Grande</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033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‘high’ or ‘low’ in that observed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 i.e., April 2017).</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894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83099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a:t>
            </a:r>
          </a:p>
        </p:txBody>
      </p:sp>
    </p:spTree>
    <p:extLst>
      <p:ext uri="{BB962C8B-B14F-4D97-AF65-F5344CB8AC3E}">
        <p14:creationId xmlns:p14="http://schemas.microsoft.com/office/powerpoint/2010/main" val="1980355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hierarchical regression models</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417363"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417363" cy="978217"/>
              </a:xfrm>
              <a:prstGeom prst="rect">
                <a:avLst/>
              </a:prstGeom>
              <a:blipFill>
                <a:blip r:embed="rId3"/>
                <a:stretch>
                  <a:fillRect l="-1865"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88628"/>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a:t>
                </a:r>
                <a:r>
                  <a:rPr lang="en-GB" sz="1400" dirty="0" err="1">
                    <a:latin typeface="Helvetica Neue Light" panose="02000403000000020004" pitchFamily="2" charset="0"/>
                    <a:ea typeface="Helvetica Neue Light" panose="02000403000000020004" pitchFamily="2" charset="0"/>
                  </a:rPr>
                  <a:t>LIRAa</a:t>
                </a:r>
                <a:r>
                  <a:rPr lang="en-GB" sz="1400" dirty="0">
                    <a:latin typeface="Helvetica Neue Light" panose="02000403000000020004" pitchFamily="2" charset="0"/>
                    <a:ea typeface="Helvetica Neue Light" panose="02000403000000020004" pitchFamily="2" charset="0"/>
                  </a:rPr>
                  <a:t>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e>
                    </m:ra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smtClean="0">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e>
                    </m:ra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𝜙</m:t>
                    </m:r>
                    <m:r>
                      <a:rPr lang="en-GB" sz="1400" b="0" i="1" smtClean="0">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88628"/>
              </a:xfrm>
              <a:prstGeom prst="rect">
                <a:avLst/>
              </a:prstGeom>
              <a:blipFill>
                <a:blip r:embed="rId4"/>
                <a:stretch>
                  <a:fillRect l="-431" t="-5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EE9FCE-9481-4E48-87E8-F53DA253743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xmlns="">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5"/>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[1]</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417363" cy="141577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dirty="0">
                  <a:latin typeface="Cambria Math" panose="02040503050406030204" pitchFamily="18" charset="0"/>
                  <a:ea typeface="Cambria Math" panose="02040503050406030204" pitchFamily="18" charset="0"/>
                  <a:cs typeface="Helvetica Neue" panose="02000503000000020004" pitchFamily="2" charset="0"/>
                </a:endParaRPr>
              </a:p>
              <a:p>
                <a:r>
                  <a:rPr lang="en-GB" sz="1200" dirty="0">
                    <a:latin typeface="Cambria Math" panose="02040503050406030204" pitchFamily="18" charset="0"/>
                    <a:ea typeface="Cambria Math" panose="02040503050406030204" pitchFamily="18" charset="0"/>
                    <a:cs typeface="Helvetica Neue" panose="02000503000000020004" pitchFamily="2" charset="0"/>
                  </a:rPr>
                  <a:t>    </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target += -0.5*</a:t>
                </a:r>
                <a:r>
                  <a:rPr lang="en-GB" sz="12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2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417363" cy="1415772"/>
              </a:xfrm>
              <a:prstGeom prst="rect">
                <a:avLst/>
              </a:prstGeom>
              <a:blipFill>
                <a:blip r:embed="rId6"/>
                <a:stretch>
                  <a:fillRect t="-877" b="-438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5103155"/>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433142"/>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433142"/>
                <a:ext cx="5335661" cy="307777"/>
              </a:xfrm>
              <a:prstGeom prst="rect">
                <a:avLst/>
              </a:prstGeom>
              <a:blipFill>
                <a:blip r:embed="rId7"/>
                <a:stretch>
                  <a:fillRect l="-238" t="-7692"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400800" y="5819993"/>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800" y="5819993"/>
                <a:ext cx="5417363" cy="307777"/>
              </a:xfrm>
              <a:prstGeom prst="rect">
                <a:avLst/>
              </a:prstGeom>
              <a:blipFill>
                <a:blip r:embed="rId8"/>
                <a:stretch>
                  <a:fillRect b="-11538"/>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Tree>
    <p:extLst>
      <p:ext uri="{BB962C8B-B14F-4D97-AF65-F5344CB8AC3E}">
        <p14:creationId xmlns:p14="http://schemas.microsoft.com/office/powerpoint/2010/main" val="4200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[2]</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Stan code</a:t>
            </a:r>
          </a:p>
        </p:txBody>
      </p:sp>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F5A8F52C-5C39-46C9-5CAA-A2E3C4BA82B1}"/>
              </a:ext>
            </a:extLst>
          </p:cNvPr>
          <p:cNvSpPr txBox="1"/>
          <p:nvPr/>
        </p:nvSpPr>
        <p:spPr>
          <a:xfrm>
            <a:off x="160454" y="1283863"/>
            <a:ext cx="5399999"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data {</a:t>
            </a:r>
          </a:p>
          <a:p>
            <a:r>
              <a:rPr lang="en-GB" sz="1000" dirty="0">
                <a:latin typeface="Arial" panose="020B0604020202020204" pitchFamily="34" charset="0"/>
                <a:cs typeface="Arial" panose="020B0604020202020204" pitchFamily="34" charset="0"/>
              </a:rPr>
              <a:t>  int&lt;lower=0&gt; N; </a:t>
            </a:r>
          </a:p>
          <a:p>
            <a:r>
              <a:rPr lang="en-GB" sz="1000" dirty="0">
                <a:latin typeface="Arial" panose="020B0604020202020204" pitchFamily="34" charset="0"/>
                <a:cs typeface="Arial" panose="020B0604020202020204" pitchFamily="34" charset="0"/>
              </a:rPr>
              <a:t>  int&lt;lower=0&gt;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node1;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node2; </a:t>
            </a:r>
          </a:p>
          <a:p>
            <a:r>
              <a:rPr lang="en-GB" sz="1000" dirty="0">
                <a:latin typeface="Arial" panose="020B0604020202020204" pitchFamily="34" charset="0"/>
                <a:cs typeface="Arial" panose="020B0604020202020204" pitchFamily="34" charset="0"/>
              </a:rPr>
              <a:t>  array[N] int&lt;lower=0&gt; Y; </a:t>
            </a:r>
          </a:p>
          <a:p>
            <a:r>
              <a:rPr lang="en-GB" sz="1000" dirty="0">
                <a:latin typeface="Arial" panose="020B0604020202020204" pitchFamily="34" charset="0"/>
                <a:cs typeface="Arial" panose="020B0604020202020204" pitchFamily="34" charset="0"/>
              </a:rPr>
              <a:t>  vector&lt;lower=1&gt;[N] Offset; </a:t>
            </a:r>
          </a:p>
          <a:p>
            <a:r>
              <a:rPr lang="en-GB" sz="1000" dirty="0">
                <a:latin typeface="Arial" panose="020B0604020202020204" pitchFamily="34" charset="0"/>
                <a:cs typeface="Arial" panose="020B0604020202020204" pitchFamily="34" charset="0"/>
              </a:rPr>
              <a:t>  int&lt;lower=1&gt; K;           </a:t>
            </a:r>
          </a:p>
          <a:p>
            <a:r>
              <a:rPr lang="en-GB" sz="1000" dirty="0">
                <a:latin typeface="Arial" panose="020B0604020202020204" pitchFamily="34" charset="0"/>
                <a:cs typeface="Arial" panose="020B0604020202020204" pitchFamily="34" charset="0"/>
              </a:rPr>
              <a:t>  matrix[N, K] X; </a:t>
            </a:r>
          </a:p>
          <a:p>
            <a:r>
              <a:rPr lang="en-GB" sz="1000" dirty="0">
                <a:latin typeface="Arial" panose="020B0604020202020204" pitchFamily="34" charset="0"/>
                <a:cs typeface="Arial" panose="020B0604020202020204" pitchFamily="34" charset="0"/>
              </a:rPr>
              <a:t>  real&lt;lower=0&gt; factor;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transformed data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log(Offset);</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parameters {</a:t>
            </a:r>
          </a:p>
          <a:p>
            <a:r>
              <a:rPr lang="en-GB" sz="1000" dirty="0">
                <a:latin typeface="Arial" panose="020B0604020202020204" pitchFamily="34" charset="0"/>
                <a:cs typeface="Arial" panose="020B0604020202020204" pitchFamily="34" charset="0"/>
              </a:rPr>
              <a:t>  real alpha;                                      // intercept</a:t>
            </a:r>
          </a:p>
          <a:p>
            <a:r>
              <a:rPr lang="en-GB" sz="1000" dirty="0">
                <a:latin typeface="Arial" panose="020B0604020202020204" pitchFamily="34" charset="0"/>
                <a:cs typeface="Arial" panose="020B0604020202020204" pitchFamily="34" charset="0"/>
              </a:rPr>
              <a:t>  vector[K] beta;                                // covariates</a:t>
            </a:r>
          </a:p>
          <a:p>
            <a:r>
              <a:rPr lang="en-GB" sz="1000" dirty="0">
                <a:latin typeface="Arial" panose="020B0604020202020204" pitchFamily="34" charset="0"/>
                <a:cs typeface="Arial" panose="020B0604020202020204" pitchFamily="34" charset="0"/>
              </a:rPr>
              <a:t>  real&lt;lower=0&gt; sigma;                    // overall standard deviation</a:t>
            </a:r>
          </a:p>
          <a:p>
            <a:r>
              <a:rPr lang="en-GB" sz="1000" dirty="0">
                <a:latin typeface="Arial" panose="020B0604020202020204" pitchFamily="34" charset="0"/>
                <a:cs typeface="Arial" panose="020B0604020202020204" pitchFamily="34" charset="0"/>
              </a:rPr>
              <a:t>  real&lt;lower=0, upper=1&gt; rho;         // proportion unstructured vs. spatially structured variance</a:t>
            </a:r>
          </a:p>
          <a:p>
            <a:r>
              <a:rPr lang="en-GB" sz="1000" dirty="0">
                <a:latin typeface="Arial" panose="020B0604020202020204" pitchFamily="34" charset="0"/>
                <a:cs typeface="Arial" panose="020B0604020202020204" pitchFamily="34" charset="0"/>
              </a:rPr>
              <a:t>  vector[N] theta;                              // unstructured random effects (heterogeneous)</a:t>
            </a:r>
          </a:p>
          <a:p>
            <a:r>
              <a:rPr lang="en-GB" sz="1000" dirty="0">
                <a:latin typeface="Arial" panose="020B0604020202020204" pitchFamily="34" charset="0"/>
                <a:cs typeface="Arial" panose="020B0604020202020204" pitchFamily="34" charset="0"/>
              </a:rPr>
              <a:t>  vector[N] phi;                                 // spatial random effects</a:t>
            </a:r>
          </a:p>
          <a:p>
            <a:r>
              <a:rPr lang="en-GB" sz="10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934853E4-58DD-7B10-01DC-794AEB646268}"/>
              </a:ext>
            </a:extLst>
          </p:cNvPr>
          <p:cNvSpPr txBox="1"/>
          <p:nvPr/>
        </p:nvSpPr>
        <p:spPr>
          <a:xfrm>
            <a:off x="5660746" y="1293326"/>
            <a:ext cx="6370800"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transformed parameters {</a:t>
            </a:r>
          </a:p>
          <a:p>
            <a:r>
              <a:rPr lang="en-GB" sz="1000" dirty="0">
                <a:latin typeface="Arial" panose="020B0604020202020204" pitchFamily="34" charset="0"/>
                <a:cs typeface="Arial" panose="020B0604020202020204" pitchFamily="34" charset="0"/>
              </a:rPr>
              <a:t>  vector[N] combined; </a:t>
            </a:r>
          </a:p>
          <a:p>
            <a:r>
              <a:rPr lang="en-GB" sz="1000" dirty="0">
                <a:latin typeface="Arial" panose="020B0604020202020204" pitchFamily="34" charset="0"/>
                <a:cs typeface="Arial" panose="020B0604020202020204" pitchFamily="34" charset="0"/>
              </a:rPr>
              <a:t>  combined = sqrt(1 - rho) * theta + sqrt(rho/factor) * phi;</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model {</a:t>
            </a:r>
          </a:p>
          <a:p>
            <a:r>
              <a:rPr lang="en-GB" sz="1000" dirty="0">
                <a:latin typeface="Arial" panose="020B0604020202020204" pitchFamily="34" charset="0"/>
                <a:cs typeface="Arial" panose="020B0604020202020204" pitchFamily="34" charset="0"/>
              </a:rPr>
              <a:t>  Y ~ </a:t>
            </a:r>
            <a:r>
              <a:rPr lang="en-GB" sz="1000" dirty="0" err="1">
                <a:latin typeface="Arial" panose="020B0604020202020204" pitchFamily="34" charset="0"/>
                <a:cs typeface="Arial" panose="020B0604020202020204" pitchFamily="34" charset="0"/>
              </a:rPr>
              <a:t>poisson_log</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alpha + X * beta + combined * sigma);</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alpha ~ normal(0.0, 1.0);                                                        // prior for alpha: weakly informative</a:t>
            </a:r>
          </a:p>
          <a:p>
            <a:r>
              <a:rPr lang="en-GB" sz="1000" dirty="0">
                <a:latin typeface="Arial" panose="020B0604020202020204" pitchFamily="34" charset="0"/>
                <a:cs typeface="Arial" panose="020B0604020202020204" pitchFamily="34" charset="0"/>
              </a:rPr>
              <a:t>  beta ~ normal(0.0, 1.0);                                                          // prior for betas: weakly informative</a:t>
            </a:r>
          </a:p>
          <a:p>
            <a:r>
              <a:rPr lang="en-GB" sz="1000" dirty="0">
                <a:latin typeface="Arial" panose="020B0604020202020204" pitchFamily="34" charset="0"/>
                <a:cs typeface="Arial" panose="020B0604020202020204" pitchFamily="34" charset="0"/>
              </a:rPr>
              <a:t>  theta ~ normal(0.0, 1.0);                                                         // prior for theta: weakly informative</a:t>
            </a:r>
          </a:p>
          <a:p>
            <a:r>
              <a:rPr lang="en-GB" sz="1000" dirty="0">
                <a:latin typeface="Arial" panose="020B0604020202020204" pitchFamily="34" charset="0"/>
                <a:cs typeface="Arial" panose="020B0604020202020204" pitchFamily="34" charset="0"/>
              </a:rPr>
              <a:t>  sigma ~ normal(0.0, 1.0);                                                       // prior for sigma: weakly informative</a:t>
            </a:r>
          </a:p>
          <a:p>
            <a:r>
              <a:rPr lang="en-GB" sz="1000" dirty="0">
                <a:latin typeface="Arial" panose="020B0604020202020204" pitchFamily="34" charset="0"/>
                <a:cs typeface="Arial" panose="020B0604020202020204" pitchFamily="34" charset="0"/>
              </a:rPr>
              <a:t>  rho ~ beta(0.5, 0.5);                                                                // prior for rho: pulled for literature</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target += -0.5 * </a:t>
            </a:r>
            <a:r>
              <a:rPr lang="en-GB" sz="1000" dirty="0" err="1">
                <a:latin typeface="Arial" panose="020B0604020202020204" pitchFamily="34" charset="0"/>
                <a:cs typeface="Arial" panose="020B0604020202020204" pitchFamily="34" charset="0"/>
              </a:rPr>
              <a:t>dot_self</a:t>
            </a:r>
            <a:r>
              <a:rPr lang="en-GB" sz="1000" dirty="0">
                <a:latin typeface="Arial" panose="020B0604020202020204" pitchFamily="34" charset="0"/>
                <a:cs typeface="Arial" panose="020B0604020202020204" pitchFamily="34" charset="0"/>
              </a:rPr>
              <a:t>(phi[node1] - phi[node2]);</a:t>
            </a:r>
          </a:p>
          <a:p>
            <a:r>
              <a:rPr lang="en-GB" sz="1000" dirty="0">
                <a:latin typeface="Arial" panose="020B0604020202020204" pitchFamily="34" charset="0"/>
                <a:cs typeface="Arial" panose="020B0604020202020204" pitchFamily="34" charset="0"/>
              </a:rPr>
              <a:t>  sum(phi) ~ normal(0, 0.001 * N);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generated quantities {</a:t>
            </a:r>
          </a:p>
          <a:p>
            <a:r>
              <a:rPr lang="en-GB" sz="1000" dirty="0">
                <a:latin typeface="Arial" panose="020B0604020202020204" pitchFamily="34" charset="0"/>
                <a:cs typeface="Arial" panose="020B0604020202020204" pitchFamily="34" charset="0"/>
              </a:rPr>
              <a:t>  vector[N] eta = alpha + X * beta + combined * sigma;  // compute eta and exponentiate into mu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rr_mu</a:t>
            </a:r>
            <a:r>
              <a:rPr lang="en-GB" sz="1000" dirty="0">
                <a:latin typeface="Arial" panose="020B0604020202020204" pitchFamily="34" charset="0"/>
                <a:cs typeface="Arial" panose="020B0604020202020204" pitchFamily="34" charset="0"/>
              </a:rPr>
              <a:t> = exp(eta);                                           // output the neighbourhood-specific relative risks in mu</a:t>
            </a:r>
          </a:p>
          <a:p>
            <a:r>
              <a:rPr lang="en-GB" sz="1000" dirty="0">
                <a:latin typeface="Arial" panose="020B0604020202020204" pitchFamily="34" charset="0"/>
                <a:cs typeface="Arial" panose="020B0604020202020204" pitchFamily="34" charset="0"/>
              </a:rPr>
              <a:t>  vector[K] </a:t>
            </a:r>
            <a:r>
              <a:rPr lang="en-GB" sz="1000" dirty="0" err="1">
                <a:latin typeface="Arial" panose="020B0604020202020204" pitchFamily="34" charset="0"/>
                <a:cs typeface="Arial" panose="020B0604020202020204" pitchFamily="34" charset="0"/>
              </a:rPr>
              <a:t>rr_beta</a:t>
            </a:r>
            <a:r>
              <a:rPr lang="en-GB" sz="1000" dirty="0">
                <a:latin typeface="Arial" panose="020B0604020202020204" pitchFamily="34" charset="0"/>
                <a:cs typeface="Arial" panose="020B0604020202020204" pitchFamily="34" charset="0"/>
              </a:rPr>
              <a:t> = exp(beta);                                       // output the risk ratios for each coefficient</a:t>
            </a:r>
          </a:p>
          <a:p>
            <a:r>
              <a:rPr lang="en-GB" sz="1000" dirty="0">
                <a:latin typeface="Arial" panose="020B0604020202020204" pitchFamily="34" charset="0"/>
                <a:cs typeface="Arial" panose="020B0604020202020204" pitchFamily="34" charset="0"/>
              </a:rPr>
              <a:t>  real </a:t>
            </a:r>
            <a:r>
              <a:rPr lang="en-GB" sz="1000" dirty="0" err="1">
                <a:latin typeface="Arial" panose="020B0604020202020204" pitchFamily="34" charset="0"/>
                <a:cs typeface="Arial" panose="020B0604020202020204" pitchFamily="34" charset="0"/>
              </a:rPr>
              <a:t>rr_alpha</a:t>
            </a:r>
            <a:r>
              <a:rPr lang="en-GB" sz="1000" dirty="0">
                <a:latin typeface="Arial" panose="020B0604020202020204" pitchFamily="34" charset="0"/>
                <a:cs typeface="Arial" panose="020B0604020202020204" pitchFamily="34" charset="0"/>
              </a:rPr>
              <a:t> = exp(alpha);                                            // output the risk ratios for the intercept</a:t>
            </a:r>
          </a:p>
          <a:p>
            <a:r>
              <a:rPr lang="en-GB" sz="1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36141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FC775D9-D872-3147-C271-41460B72471E}"/>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survey period for April 2017).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baseline risk of mosquito-borne infestation is 1.64 times (or 64%) </a:t>
            </a:r>
            <a:r>
              <a:rPr lang="en-GB" sz="1100" b="1" dirty="0">
                <a:solidFill>
                  <a:srgbClr val="FF0000"/>
                </a:solidFill>
                <a:latin typeface="Helvetica" pitchFamily="2" charset="0"/>
              </a:rPr>
              <a:t>higher</a:t>
            </a:r>
            <a:r>
              <a:rPr lang="en-GB" sz="1100" dirty="0">
                <a:latin typeface="Helvetica" pitchFamily="2" charset="0"/>
              </a:rPr>
              <a:t> in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08706"/>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7281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5" name="Picture 4">
            <a:extLst>
              <a:ext uri="{FF2B5EF4-FFF2-40B4-BE49-F238E27FC236}">
                <a16:creationId xmlns:a16="http://schemas.microsoft.com/office/drawing/2014/main" id="{0C44E02A-8B92-2A1C-E54B-E8478F7FCA1C}"/>
              </a:ext>
            </a:extLst>
          </p:cNvPr>
          <p:cNvPicPr>
            <a:picLocks noChangeAspect="1"/>
          </p:cNvPicPr>
          <p:nvPr/>
        </p:nvPicPr>
        <p:blipFill rotWithShape="1">
          <a:blip r:embed="rId2"/>
          <a:srcRect l="78750"/>
          <a:stretch/>
        </p:blipFill>
        <p:spPr>
          <a:xfrm>
            <a:off x="4408572" y="4240033"/>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200329"/>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a:t>
            </a:r>
            <a:r>
              <a:rPr lang="en-GB" b="1" dirty="0">
                <a:latin typeface="Helvetica Neue Light" panose="02000403000000020004" pitchFamily="2" charset="0"/>
                <a:ea typeface="Helvetica Neue Light" panose="02000403000000020004" pitchFamily="2" charset="0"/>
              </a:rPr>
              <a:t>hierarchical regression model</a:t>
            </a:r>
            <a:r>
              <a:rPr lang="en-GB" dirty="0">
                <a:latin typeface="Helvetica Neue Light" panose="02000403000000020004" pitchFamily="2" charset="0"/>
                <a:ea typeface="Helvetica Neue Light" panose="02000403000000020004" pitchFamily="2" charset="0"/>
              </a:rPr>
              <a:t>, are a specialised group of regression-based models that are able to recognise the existence of hierarchies within a data structure and account for them. It is a statistical model used for exploring the relationship between a dependent variable with one or more independent variables while accounting for these hierarchical structures.  </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533272"/>
            <a:ext cx="11740617" cy="2554545"/>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Why are hierarchical regression models important:</a:t>
            </a:r>
          </a:p>
          <a:p>
            <a:pPr marL="285750" indent="-285750" algn="l">
              <a:buFont typeface="Arial" panose="020B0604020202020204" pitchFamily="34" charset="0"/>
              <a:buChar char="•"/>
            </a:pPr>
            <a:endParaRPr lang="en-GB" sz="1600" b="1"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elegant way to model datasets that have varying scales in their measurements ( - this artefact is caused by the multilevel or hierarchical structure in the dataset)</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 robust approach for accounting for </a:t>
            </a:r>
            <a:r>
              <a:rPr lang="en-GB" sz="1400" b="1" dirty="0">
                <a:latin typeface="Helvetica Neue Light" panose="02000403000000020004" pitchFamily="2" charset="0"/>
                <a:ea typeface="Helvetica Neue Light" panose="02000403000000020004" pitchFamily="2" charset="0"/>
              </a:rPr>
              <a:t>variations across individual units</a:t>
            </a:r>
            <a:r>
              <a:rPr lang="en-GB" sz="1400" dirty="0">
                <a:latin typeface="Helvetica Neue Light" panose="02000403000000020004" pitchFamily="2" charset="0"/>
                <a:ea typeface="Helvetica Neue Light" panose="02000403000000020004" pitchFamily="2" charset="0"/>
              </a:rPr>
              <a:t>, and at the same time, the “</a:t>
            </a:r>
            <a:r>
              <a:rPr lang="en-GB" sz="1400" b="1" dirty="0">
                <a:latin typeface="Helvetica Neue Light" panose="02000403000000020004" pitchFamily="2" charset="0"/>
                <a:ea typeface="Helvetica Neue Light" panose="02000403000000020004" pitchFamily="2" charset="0"/>
              </a:rPr>
              <a:t>within-group variations</a:t>
            </a:r>
            <a:r>
              <a:rPr lang="en-GB" sz="1400" dirty="0">
                <a:latin typeface="Helvetica Neue Light" panose="02000403000000020004" pitchFamily="2" charset="0"/>
                <a:ea typeface="Helvetica Neue Light" panose="02000403000000020004" pitchFamily="2" charset="0"/>
              </a:rPr>
              <a:t>” among groupings</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When we are modelling the direct relationship between the level-1 independent variables against the dependent variable, we can allow for direct interactions between level-1 and higher-level independent variables that were measured at a group-level</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We can quantify group-specific differences as well as group-specific coefficients through the usage of “</a:t>
            </a:r>
            <a:r>
              <a:rPr lang="en-GB" sz="1400" b="1" dirty="0">
                <a:latin typeface="Helvetica Neue Light" panose="02000403000000020004" pitchFamily="2" charset="0"/>
                <a:ea typeface="Helvetica Neue Light" panose="02000403000000020004" pitchFamily="2" charset="0"/>
              </a:rPr>
              <a:t>varying-slopes</a:t>
            </a:r>
            <a:r>
              <a:rPr lang="en-GB" sz="1400" dirty="0">
                <a:latin typeface="Helvetica Neue Light" panose="02000403000000020004" pitchFamily="2" charset="0"/>
                <a:ea typeface="Helvetica Neue Light" panose="02000403000000020004" pitchFamily="2" charset="0"/>
              </a:rPr>
              <a:t>” or “</a:t>
            </a:r>
            <a:r>
              <a:rPr lang="en-GB" sz="1400" b="1" dirty="0">
                <a:latin typeface="Helvetica Neue Light" panose="02000403000000020004" pitchFamily="2" charset="0"/>
                <a:ea typeface="Helvetica Neue Light" panose="02000403000000020004" pitchFamily="2" charset="0"/>
              </a:rPr>
              <a:t>varying-coefficients</a:t>
            </a:r>
            <a:r>
              <a:rPr lang="en-GB" sz="1400" dirty="0">
                <a:latin typeface="Helvetica Neue Light" panose="02000403000000020004" pitchFamily="2" charset="0"/>
                <a:ea typeface="Helvetica Neue Light" panose="02000403000000020004" pitchFamily="2" charset="0"/>
              </a:rPr>
              <a:t>”  </a:t>
            </a:r>
          </a:p>
        </p:txBody>
      </p:sp>
      <p:pic>
        <p:nvPicPr>
          <p:cNvPr id="5" name="Picture 4">
            <a:extLst>
              <a:ext uri="{FF2B5EF4-FFF2-40B4-BE49-F238E27FC236}">
                <a16:creationId xmlns:a16="http://schemas.microsoft.com/office/drawing/2014/main" id="{5AD9AF39-BE93-A6C9-FF3A-E9C6AEF1493A}"/>
              </a:ext>
            </a:extLst>
          </p:cNvPr>
          <p:cNvPicPr>
            <a:picLocks noChangeAspect="1"/>
          </p:cNvPicPr>
          <p:nvPr/>
        </p:nvPicPr>
        <p:blipFill>
          <a:blip r:embed="rId2"/>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50824FD-8206-9C50-19F5-9BC052699A9E}"/>
              </a:ext>
            </a:extLst>
          </p:cNvPr>
          <p:cNvSpPr/>
          <p:nvPr/>
        </p:nvSpPr>
        <p:spPr>
          <a:xfrm>
            <a:off x="9018117" y="1756826"/>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F13FA32D-A5D2-4C13-34A0-C0715CD69D36}"/>
              </a:ext>
            </a:extLst>
          </p:cNvPr>
          <p:cNvSpPr/>
          <p:nvPr/>
        </p:nvSpPr>
        <p:spPr>
          <a:xfrm>
            <a:off x="5826359"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0A9C0399-6AC6-C964-D674-92693D64B383}"/>
              </a:ext>
            </a:extLst>
          </p:cNvPr>
          <p:cNvSpPr/>
          <p:nvPr/>
        </p:nvSpPr>
        <p:spPr>
          <a:xfrm>
            <a:off x="3038656"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1F37A390-6F56-6674-752A-B337DC08700E}"/>
              </a:ext>
            </a:extLst>
          </p:cNvPr>
          <p:cNvSpPr/>
          <p:nvPr/>
        </p:nvSpPr>
        <p:spPr>
          <a:xfrm>
            <a:off x="287047"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369A9DC-8791-8C03-718F-959B4AD75E76}"/>
              </a:ext>
            </a:extLst>
          </p:cNvPr>
          <p:cNvSpPr/>
          <p:nvPr/>
        </p:nvSpPr>
        <p:spPr>
          <a:xfrm>
            <a:off x="405979"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C64DE39-3011-1F4F-CA48-982D773D742F}"/>
              </a:ext>
            </a:extLst>
          </p:cNvPr>
          <p:cNvSpPr/>
          <p:nvPr/>
        </p:nvSpPr>
        <p:spPr>
          <a:xfrm>
            <a:off x="955084"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9DDA4A4-04D6-B73E-C9FF-7C6EC63E1869}"/>
              </a:ext>
            </a:extLst>
          </p:cNvPr>
          <p:cNvSpPr/>
          <p:nvPr/>
        </p:nvSpPr>
        <p:spPr>
          <a:xfrm>
            <a:off x="1518145"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37E04E4-8FD6-19E0-53CE-35C271F48BAC}"/>
              </a:ext>
            </a:extLst>
          </p:cNvPr>
          <p:cNvSpPr/>
          <p:nvPr/>
        </p:nvSpPr>
        <p:spPr>
          <a:xfrm>
            <a:off x="2311556"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FD055E3-3C9E-F5A6-C3A5-89870679153B}"/>
              </a:ext>
            </a:extLst>
          </p:cNvPr>
          <p:cNvSpPr/>
          <p:nvPr/>
        </p:nvSpPr>
        <p:spPr>
          <a:xfrm>
            <a:off x="5940656"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3D398CC-5465-AD23-C873-6DF3CE09EBC3}"/>
              </a:ext>
            </a:extLst>
          </p:cNvPr>
          <p:cNvSpPr/>
          <p:nvPr/>
        </p:nvSpPr>
        <p:spPr>
          <a:xfrm>
            <a:off x="6503718"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7C9EB03-3064-576B-15DF-FDEF37926733}"/>
              </a:ext>
            </a:extLst>
          </p:cNvPr>
          <p:cNvSpPr/>
          <p:nvPr/>
        </p:nvSpPr>
        <p:spPr>
          <a:xfrm>
            <a:off x="7066779"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36F6D3C-7362-515D-04BD-1E48B98F8108}"/>
              </a:ext>
            </a:extLst>
          </p:cNvPr>
          <p:cNvSpPr/>
          <p:nvPr/>
        </p:nvSpPr>
        <p:spPr>
          <a:xfrm>
            <a:off x="7860190"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604D68-3F1C-D7E1-26CF-FFFFCE1055BE}"/>
              </a:ext>
            </a:extLst>
          </p:cNvPr>
          <p:cNvSpPr/>
          <p:nvPr/>
        </p:nvSpPr>
        <p:spPr>
          <a:xfrm>
            <a:off x="911965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BC8EB9D-9774-F60E-C491-3F2623F82B96}"/>
              </a:ext>
            </a:extLst>
          </p:cNvPr>
          <p:cNvSpPr/>
          <p:nvPr/>
        </p:nvSpPr>
        <p:spPr>
          <a:xfrm>
            <a:off x="9668757"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7DE5E8F-CEF9-B571-FDCC-03F2BC67469E}"/>
              </a:ext>
            </a:extLst>
          </p:cNvPr>
          <p:cNvSpPr/>
          <p:nvPr/>
        </p:nvSpPr>
        <p:spPr>
          <a:xfrm>
            <a:off x="1021786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AC9B8DB-8D60-1D51-7BF9-9518AB0A5383}"/>
              </a:ext>
            </a:extLst>
          </p:cNvPr>
          <p:cNvSpPr/>
          <p:nvPr/>
        </p:nvSpPr>
        <p:spPr>
          <a:xfrm>
            <a:off x="11025229"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CA51DB-3130-1B99-36C7-7D27730F8426}"/>
                  </a:ext>
                </a:extLst>
              </p:cNvPr>
              <p:cNvSpPr txBox="1"/>
              <p:nvPr/>
            </p:nvSpPr>
            <p:spPr>
              <a:xfrm>
                <a:off x="2031241" y="350056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D1CA51DB-3130-1B99-36C7-7D27730F8426}"/>
                  </a:ext>
                </a:extLst>
              </p:cNvPr>
              <p:cNvSpPr txBox="1">
                <a:spLocks noRot="1" noChangeAspect="1" noMove="1" noResize="1" noEditPoints="1" noAdjustHandles="1" noChangeArrowheads="1" noChangeShapeType="1" noTextEdit="1"/>
              </p:cNvSpPr>
              <p:nvPr/>
            </p:nvSpPr>
            <p:spPr>
              <a:xfrm>
                <a:off x="2031241" y="3500560"/>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E6033-1BC5-C6ED-A8F6-61EEF3800341}"/>
                  </a:ext>
                </a:extLst>
              </p:cNvPr>
              <p:cNvSpPr txBox="1"/>
              <p:nvPr/>
            </p:nvSpPr>
            <p:spPr>
              <a:xfrm>
                <a:off x="7579875" y="350055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AF2E6033-1BC5-C6ED-A8F6-61EEF3800341}"/>
                  </a:ext>
                </a:extLst>
              </p:cNvPr>
              <p:cNvSpPr txBox="1">
                <a:spLocks noRot="1" noChangeAspect="1" noMove="1" noResize="1" noEditPoints="1" noAdjustHandles="1" noChangeArrowheads="1" noChangeShapeType="1" noTextEdit="1"/>
              </p:cNvSpPr>
              <p:nvPr/>
            </p:nvSpPr>
            <p:spPr>
              <a:xfrm>
                <a:off x="7579875" y="3500556"/>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80D49E-36E7-649B-9AB2-01C5D4B05298}"/>
                  </a:ext>
                </a:extLst>
              </p:cNvPr>
              <p:cNvSpPr txBox="1"/>
              <p:nvPr/>
            </p:nvSpPr>
            <p:spPr>
              <a:xfrm>
                <a:off x="10740817" y="351342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1" name="TextBox 20">
                <a:extLst>
                  <a:ext uri="{FF2B5EF4-FFF2-40B4-BE49-F238E27FC236}">
                    <a16:creationId xmlns:a16="http://schemas.microsoft.com/office/drawing/2014/main" id="{7B80D49E-36E7-649B-9AB2-01C5D4B05298}"/>
                  </a:ext>
                </a:extLst>
              </p:cNvPr>
              <p:cNvSpPr txBox="1">
                <a:spLocks noRot="1" noChangeAspect="1" noMove="1" noResize="1" noEditPoints="1" noAdjustHandles="1" noChangeArrowheads="1" noChangeShapeType="1" noTextEdit="1"/>
              </p:cNvSpPr>
              <p:nvPr/>
            </p:nvSpPr>
            <p:spPr>
              <a:xfrm>
                <a:off x="10740817" y="3513429"/>
                <a:ext cx="250068" cy="276999"/>
              </a:xfrm>
              <a:prstGeom prst="rect">
                <a:avLst/>
              </a:prstGeom>
              <a:blipFill>
                <a:blip r:embed="rId2"/>
                <a:stretch>
                  <a:fillRect l="-4762" r="-476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947B9F5F-A634-483F-EE06-B73D2658F639}"/>
              </a:ext>
            </a:extLst>
          </p:cNvPr>
          <p:cNvSpPr txBox="1"/>
          <p:nvPr/>
        </p:nvSpPr>
        <p:spPr>
          <a:xfrm>
            <a:off x="487769" y="3454388"/>
            <a:ext cx="312906" cy="369332"/>
          </a:xfrm>
          <a:prstGeom prst="rect">
            <a:avLst/>
          </a:prstGeom>
          <a:noFill/>
        </p:spPr>
        <p:txBody>
          <a:bodyPr wrap="none" rtlCol="0">
            <a:spAutoFit/>
          </a:bodyPr>
          <a:lstStyle/>
          <a:p>
            <a:r>
              <a:rPr lang="en-GB" dirty="0">
                <a:latin typeface="Helvetica" pitchFamily="2" charset="0"/>
              </a:rPr>
              <a:t>1</a:t>
            </a:r>
          </a:p>
        </p:txBody>
      </p:sp>
      <p:sp>
        <p:nvSpPr>
          <p:cNvPr id="27" name="TextBox 26">
            <a:extLst>
              <a:ext uri="{FF2B5EF4-FFF2-40B4-BE49-F238E27FC236}">
                <a16:creationId xmlns:a16="http://schemas.microsoft.com/office/drawing/2014/main" id="{A20DFC30-89ED-0A22-9BC0-1CA37C3A4B24}"/>
              </a:ext>
            </a:extLst>
          </p:cNvPr>
          <p:cNvSpPr txBox="1"/>
          <p:nvPr/>
        </p:nvSpPr>
        <p:spPr>
          <a:xfrm>
            <a:off x="1052536" y="3454388"/>
            <a:ext cx="312906" cy="369332"/>
          </a:xfrm>
          <a:prstGeom prst="rect">
            <a:avLst/>
          </a:prstGeom>
          <a:noFill/>
        </p:spPr>
        <p:txBody>
          <a:bodyPr wrap="none" rtlCol="0">
            <a:spAutoFit/>
          </a:bodyPr>
          <a:lstStyle/>
          <a:p>
            <a:r>
              <a:rPr lang="en-GB" dirty="0">
                <a:latin typeface="Helvetica" pitchFamily="2" charset="0"/>
              </a:rPr>
              <a:t>2</a:t>
            </a:r>
          </a:p>
        </p:txBody>
      </p:sp>
      <p:sp>
        <p:nvSpPr>
          <p:cNvPr id="28" name="TextBox 27">
            <a:extLst>
              <a:ext uri="{FF2B5EF4-FFF2-40B4-BE49-F238E27FC236}">
                <a16:creationId xmlns:a16="http://schemas.microsoft.com/office/drawing/2014/main" id="{B37AFA7F-42D6-4542-AD26-3E852766306D}"/>
              </a:ext>
            </a:extLst>
          </p:cNvPr>
          <p:cNvSpPr txBox="1"/>
          <p:nvPr/>
        </p:nvSpPr>
        <p:spPr>
          <a:xfrm>
            <a:off x="1609862" y="3455002"/>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5EF773-A00B-1CE9-999A-7E5AAF024B46}"/>
                  </a:ext>
                </a:extLst>
              </p:cNvPr>
              <p:cNvSpPr txBox="1"/>
              <p:nvPr/>
            </p:nvSpPr>
            <p:spPr>
              <a:xfrm>
                <a:off x="2378175" y="3454388"/>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29" name="TextBox 28">
                <a:extLst>
                  <a:ext uri="{FF2B5EF4-FFF2-40B4-BE49-F238E27FC236}">
                    <a16:creationId xmlns:a16="http://schemas.microsoft.com/office/drawing/2014/main" id="{0F5EF773-A00B-1CE9-999A-7E5AAF024B46}"/>
                  </a:ext>
                </a:extLst>
              </p:cNvPr>
              <p:cNvSpPr txBox="1">
                <a:spLocks noRot="1" noChangeAspect="1" noMove="1" noResize="1" noEditPoints="1" noAdjustHandles="1" noChangeArrowheads="1" noChangeShapeType="1" noTextEdit="1"/>
              </p:cNvSpPr>
              <p:nvPr/>
            </p:nvSpPr>
            <p:spPr>
              <a:xfrm>
                <a:off x="2378175" y="3454388"/>
                <a:ext cx="329834" cy="369332"/>
              </a:xfrm>
              <a:prstGeom prst="rect">
                <a:avLst/>
              </a:prstGeom>
              <a:blipFill>
                <a:blip r:embed="rId3"/>
                <a:stretch>
                  <a:fillRect/>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10177812-2F43-3788-608D-1F6F720822AE}"/>
              </a:ext>
            </a:extLst>
          </p:cNvPr>
          <p:cNvSpPr txBox="1"/>
          <p:nvPr/>
        </p:nvSpPr>
        <p:spPr>
          <a:xfrm>
            <a:off x="6011678" y="3454386"/>
            <a:ext cx="312906" cy="369332"/>
          </a:xfrm>
          <a:prstGeom prst="rect">
            <a:avLst/>
          </a:prstGeom>
          <a:noFill/>
        </p:spPr>
        <p:txBody>
          <a:bodyPr wrap="none" rtlCol="0">
            <a:spAutoFit/>
          </a:bodyPr>
          <a:lstStyle/>
          <a:p>
            <a:r>
              <a:rPr lang="en-GB" dirty="0">
                <a:latin typeface="Helvetica" pitchFamily="2" charset="0"/>
              </a:rPr>
              <a:t>1</a:t>
            </a:r>
          </a:p>
        </p:txBody>
      </p:sp>
      <p:sp>
        <p:nvSpPr>
          <p:cNvPr id="31" name="TextBox 30">
            <a:extLst>
              <a:ext uri="{FF2B5EF4-FFF2-40B4-BE49-F238E27FC236}">
                <a16:creationId xmlns:a16="http://schemas.microsoft.com/office/drawing/2014/main" id="{48A3307B-90C9-212C-501B-0A8BDFC51EC5}"/>
              </a:ext>
            </a:extLst>
          </p:cNvPr>
          <p:cNvSpPr txBox="1"/>
          <p:nvPr/>
        </p:nvSpPr>
        <p:spPr>
          <a:xfrm>
            <a:off x="6576445" y="3454386"/>
            <a:ext cx="312906" cy="369332"/>
          </a:xfrm>
          <a:prstGeom prst="rect">
            <a:avLst/>
          </a:prstGeom>
          <a:noFill/>
        </p:spPr>
        <p:txBody>
          <a:bodyPr wrap="none" rtlCol="0">
            <a:spAutoFit/>
          </a:bodyPr>
          <a:lstStyle/>
          <a:p>
            <a:r>
              <a:rPr lang="en-GB" dirty="0">
                <a:latin typeface="Helvetica" pitchFamily="2" charset="0"/>
              </a:rPr>
              <a:t>2</a:t>
            </a:r>
          </a:p>
        </p:txBody>
      </p:sp>
      <p:sp>
        <p:nvSpPr>
          <p:cNvPr id="32" name="TextBox 31">
            <a:extLst>
              <a:ext uri="{FF2B5EF4-FFF2-40B4-BE49-F238E27FC236}">
                <a16:creationId xmlns:a16="http://schemas.microsoft.com/office/drawing/2014/main" id="{791299E8-97AC-2BFD-6457-CE090ACB2472}"/>
              </a:ext>
            </a:extLst>
          </p:cNvPr>
          <p:cNvSpPr txBox="1"/>
          <p:nvPr/>
        </p:nvSpPr>
        <p:spPr>
          <a:xfrm>
            <a:off x="7133771" y="3455000"/>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9679A-C100-6CD8-A486-63600DE658D6}"/>
                  </a:ext>
                </a:extLst>
              </p:cNvPr>
              <p:cNvSpPr txBox="1"/>
              <p:nvPr/>
            </p:nvSpPr>
            <p:spPr>
              <a:xfrm>
                <a:off x="7902084" y="3454386"/>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3" name="TextBox 32">
                <a:extLst>
                  <a:ext uri="{FF2B5EF4-FFF2-40B4-BE49-F238E27FC236}">
                    <a16:creationId xmlns:a16="http://schemas.microsoft.com/office/drawing/2014/main" id="{CD29679A-C100-6CD8-A486-63600DE658D6}"/>
                  </a:ext>
                </a:extLst>
              </p:cNvPr>
              <p:cNvSpPr txBox="1">
                <a:spLocks noRot="1" noChangeAspect="1" noMove="1" noResize="1" noEditPoints="1" noAdjustHandles="1" noChangeArrowheads="1" noChangeShapeType="1" noTextEdit="1"/>
              </p:cNvSpPr>
              <p:nvPr/>
            </p:nvSpPr>
            <p:spPr>
              <a:xfrm>
                <a:off x="7902084" y="3454386"/>
                <a:ext cx="329834" cy="369332"/>
              </a:xfrm>
              <a:prstGeom prst="rect">
                <a:avLst/>
              </a:prstGeom>
              <a:blipFill>
                <a:blip r:embed="rId4"/>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30785CF6-328E-BD23-6838-05380EEBD9DC}"/>
              </a:ext>
            </a:extLst>
          </p:cNvPr>
          <p:cNvSpPr txBox="1"/>
          <p:nvPr/>
        </p:nvSpPr>
        <p:spPr>
          <a:xfrm>
            <a:off x="9190669" y="3452109"/>
            <a:ext cx="312906" cy="369332"/>
          </a:xfrm>
          <a:prstGeom prst="rect">
            <a:avLst/>
          </a:prstGeom>
          <a:noFill/>
        </p:spPr>
        <p:txBody>
          <a:bodyPr wrap="none" rtlCol="0">
            <a:spAutoFit/>
          </a:bodyPr>
          <a:lstStyle/>
          <a:p>
            <a:r>
              <a:rPr lang="en-GB" dirty="0">
                <a:latin typeface="Helvetica" pitchFamily="2" charset="0"/>
              </a:rPr>
              <a:t>1</a:t>
            </a:r>
          </a:p>
        </p:txBody>
      </p:sp>
      <p:sp>
        <p:nvSpPr>
          <p:cNvPr id="35" name="TextBox 34">
            <a:extLst>
              <a:ext uri="{FF2B5EF4-FFF2-40B4-BE49-F238E27FC236}">
                <a16:creationId xmlns:a16="http://schemas.microsoft.com/office/drawing/2014/main" id="{B251F6FD-DE66-8F35-5EB6-CCBDA611D1AA}"/>
              </a:ext>
            </a:extLst>
          </p:cNvPr>
          <p:cNvSpPr txBox="1"/>
          <p:nvPr/>
        </p:nvSpPr>
        <p:spPr>
          <a:xfrm>
            <a:off x="9755436" y="3452109"/>
            <a:ext cx="312906" cy="369332"/>
          </a:xfrm>
          <a:prstGeom prst="rect">
            <a:avLst/>
          </a:prstGeom>
          <a:noFill/>
        </p:spPr>
        <p:txBody>
          <a:bodyPr wrap="none" rtlCol="0">
            <a:spAutoFit/>
          </a:bodyPr>
          <a:lstStyle/>
          <a:p>
            <a:r>
              <a:rPr lang="en-GB" dirty="0">
                <a:latin typeface="Helvetica" pitchFamily="2" charset="0"/>
              </a:rPr>
              <a:t>2</a:t>
            </a:r>
          </a:p>
        </p:txBody>
      </p:sp>
      <p:sp>
        <p:nvSpPr>
          <p:cNvPr id="36" name="TextBox 35">
            <a:extLst>
              <a:ext uri="{FF2B5EF4-FFF2-40B4-BE49-F238E27FC236}">
                <a16:creationId xmlns:a16="http://schemas.microsoft.com/office/drawing/2014/main" id="{2E268FC4-9ACB-A6FE-7177-94F6556ED6C1}"/>
              </a:ext>
            </a:extLst>
          </p:cNvPr>
          <p:cNvSpPr txBox="1"/>
          <p:nvPr/>
        </p:nvSpPr>
        <p:spPr>
          <a:xfrm>
            <a:off x="10312762" y="3452723"/>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19797-7491-3B55-5759-E06F68BEB55A}"/>
                  </a:ext>
                </a:extLst>
              </p:cNvPr>
              <p:cNvSpPr txBox="1"/>
              <p:nvPr/>
            </p:nvSpPr>
            <p:spPr>
              <a:xfrm>
                <a:off x="11081075" y="3452109"/>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7" name="TextBox 36">
                <a:extLst>
                  <a:ext uri="{FF2B5EF4-FFF2-40B4-BE49-F238E27FC236}">
                    <a16:creationId xmlns:a16="http://schemas.microsoft.com/office/drawing/2014/main" id="{8D319797-7491-3B55-5759-E06F68BEB55A}"/>
                  </a:ext>
                </a:extLst>
              </p:cNvPr>
              <p:cNvSpPr txBox="1">
                <a:spLocks noRot="1" noChangeAspect="1" noMove="1" noResize="1" noEditPoints="1" noAdjustHandles="1" noChangeArrowheads="1" noChangeShapeType="1" noTextEdit="1"/>
              </p:cNvSpPr>
              <p:nvPr/>
            </p:nvSpPr>
            <p:spPr>
              <a:xfrm>
                <a:off x="11081075" y="3452109"/>
                <a:ext cx="329834" cy="369332"/>
              </a:xfrm>
              <a:prstGeom prst="rect">
                <a:avLst/>
              </a:prstGeom>
              <a:blipFill>
                <a:blip r:embed="rId5"/>
                <a:stretch>
                  <a:fillRect/>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612C787C-9685-14AF-ED97-FB1C54667536}"/>
              </a:ext>
            </a:extLst>
          </p:cNvPr>
          <p:cNvSpPr/>
          <p:nvPr/>
        </p:nvSpPr>
        <p:spPr>
          <a:xfrm>
            <a:off x="3142836"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754B103-66BC-5280-CFA5-504625937773}"/>
              </a:ext>
            </a:extLst>
          </p:cNvPr>
          <p:cNvSpPr/>
          <p:nvPr/>
        </p:nvSpPr>
        <p:spPr>
          <a:xfrm>
            <a:off x="3691941"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460C496-0C30-D1FB-DEC7-B35B7F6BD164}"/>
              </a:ext>
            </a:extLst>
          </p:cNvPr>
          <p:cNvSpPr/>
          <p:nvPr/>
        </p:nvSpPr>
        <p:spPr>
          <a:xfrm>
            <a:off x="4255002"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9AE9976C-A072-A299-A977-D82187568C5A}"/>
              </a:ext>
            </a:extLst>
          </p:cNvPr>
          <p:cNvSpPr/>
          <p:nvPr/>
        </p:nvSpPr>
        <p:spPr>
          <a:xfrm>
            <a:off x="5048413"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672019E-CE19-36A8-CD0F-C219563F05E7}"/>
                  </a:ext>
                </a:extLst>
              </p:cNvPr>
              <p:cNvSpPr txBox="1"/>
              <p:nvPr/>
            </p:nvSpPr>
            <p:spPr>
              <a:xfrm>
                <a:off x="4768098" y="350055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0672019E-CE19-36A8-CD0F-C219563F05E7}"/>
                  </a:ext>
                </a:extLst>
              </p:cNvPr>
              <p:cNvSpPr txBox="1">
                <a:spLocks noRot="1" noChangeAspect="1" noMove="1" noResize="1" noEditPoints="1" noAdjustHandles="1" noChangeArrowheads="1" noChangeShapeType="1" noTextEdit="1"/>
              </p:cNvSpPr>
              <p:nvPr/>
            </p:nvSpPr>
            <p:spPr>
              <a:xfrm>
                <a:off x="4768098" y="3500559"/>
                <a:ext cx="250068" cy="276999"/>
              </a:xfrm>
              <a:prstGeom prst="rect">
                <a:avLst/>
              </a:prstGeom>
              <a:blipFill>
                <a:blip r:embed="rId6"/>
                <a:stretch>
                  <a:fillRect l="-4762"/>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8411C57F-99EA-2C24-46E1-DBACA00D8A88}"/>
              </a:ext>
            </a:extLst>
          </p:cNvPr>
          <p:cNvSpPr txBox="1"/>
          <p:nvPr/>
        </p:nvSpPr>
        <p:spPr>
          <a:xfrm>
            <a:off x="3224626" y="3454387"/>
            <a:ext cx="312906" cy="369332"/>
          </a:xfrm>
          <a:prstGeom prst="rect">
            <a:avLst/>
          </a:prstGeom>
          <a:noFill/>
        </p:spPr>
        <p:txBody>
          <a:bodyPr wrap="none" rtlCol="0">
            <a:spAutoFit/>
          </a:bodyPr>
          <a:lstStyle/>
          <a:p>
            <a:r>
              <a:rPr lang="en-GB" dirty="0">
                <a:latin typeface="Helvetica" pitchFamily="2" charset="0"/>
              </a:rPr>
              <a:t>1</a:t>
            </a:r>
          </a:p>
        </p:txBody>
      </p:sp>
      <p:sp>
        <p:nvSpPr>
          <p:cNvPr id="44" name="TextBox 43">
            <a:extLst>
              <a:ext uri="{FF2B5EF4-FFF2-40B4-BE49-F238E27FC236}">
                <a16:creationId xmlns:a16="http://schemas.microsoft.com/office/drawing/2014/main" id="{4221510D-4886-B6D8-0E82-97BB52B46F5F}"/>
              </a:ext>
            </a:extLst>
          </p:cNvPr>
          <p:cNvSpPr txBox="1"/>
          <p:nvPr/>
        </p:nvSpPr>
        <p:spPr>
          <a:xfrm>
            <a:off x="3789393" y="3454387"/>
            <a:ext cx="312906" cy="369332"/>
          </a:xfrm>
          <a:prstGeom prst="rect">
            <a:avLst/>
          </a:prstGeom>
          <a:noFill/>
        </p:spPr>
        <p:txBody>
          <a:bodyPr wrap="none" rtlCol="0">
            <a:spAutoFit/>
          </a:bodyPr>
          <a:lstStyle/>
          <a:p>
            <a:r>
              <a:rPr lang="en-GB" dirty="0">
                <a:latin typeface="Helvetica" pitchFamily="2" charset="0"/>
              </a:rPr>
              <a:t>2</a:t>
            </a:r>
          </a:p>
        </p:txBody>
      </p:sp>
      <p:sp>
        <p:nvSpPr>
          <p:cNvPr id="45" name="TextBox 44">
            <a:extLst>
              <a:ext uri="{FF2B5EF4-FFF2-40B4-BE49-F238E27FC236}">
                <a16:creationId xmlns:a16="http://schemas.microsoft.com/office/drawing/2014/main" id="{9F4E9A51-BF4B-D0B6-E163-04419FE32B05}"/>
              </a:ext>
            </a:extLst>
          </p:cNvPr>
          <p:cNvSpPr txBox="1"/>
          <p:nvPr/>
        </p:nvSpPr>
        <p:spPr>
          <a:xfrm>
            <a:off x="4346719" y="3455001"/>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076A95D-FE4A-9762-2586-190442B13B61}"/>
                  </a:ext>
                </a:extLst>
              </p:cNvPr>
              <p:cNvSpPr txBox="1"/>
              <p:nvPr/>
            </p:nvSpPr>
            <p:spPr>
              <a:xfrm>
                <a:off x="5115032" y="3454387"/>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46" name="TextBox 45">
                <a:extLst>
                  <a:ext uri="{FF2B5EF4-FFF2-40B4-BE49-F238E27FC236}">
                    <a16:creationId xmlns:a16="http://schemas.microsoft.com/office/drawing/2014/main" id="{D076A95D-FE4A-9762-2586-190442B13B61}"/>
                  </a:ext>
                </a:extLst>
              </p:cNvPr>
              <p:cNvSpPr txBox="1">
                <a:spLocks noRot="1" noChangeAspect="1" noMove="1" noResize="1" noEditPoints="1" noAdjustHandles="1" noChangeArrowheads="1" noChangeShapeType="1" noTextEdit="1"/>
              </p:cNvSpPr>
              <p:nvPr/>
            </p:nvSpPr>
            <p:spPr>
              <a:xfrm>
                <a:off x="5115032" y="3454387"/>
                <a:ext cx="329834" cy="369332"/>
              </a:xfrm>
              <a:prstGeom prst="rect">
                <a:avLst/>
              </a:prstGeom>
              <a:blipFill>
                <a:blip r:embed="rId7"/>
                <a:stretch>
                  <a:fillRect/>
                </a:stretch>
              </a:blipFill>
            </p:spPr>
            <p:txBody>
              <a:bodyPr/>
              <a:lstStyle/>
              <a:p>
                <a:r>
                  <a:rPr lang="en-GB">
                    <a:noFill/>
                  </a:rPr>
                  <a:t> </a:t>
                </a:r>
              </a:p>
            </p:txBody>
          </p:sp>
        </mc:Fallback>
      </mc:AlternateContent>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[1]</a:t>
            </a:r>
          </a:p>
        </p:txBody>
      </p:sp>
      <p:sp>
        <p:nvSpPr>
          <p:cNvPr id="53" name="TextBox 52">
            <a:extLst>
              <a:ext uri="{FF2B5EF4-FFF2-40B4-BE49-F238E27FC236}">
                <a16:creationId xmlns:a16="http://schemas.microsoft.com/office/drawing/2014/main" id="{5FA2740C-FF1C-0438-56F6-E0F0D559865E}"/>
              </a:ext>
            </a:extLst>
          </p:cNvPr>
          <p:cNvSpPr txBox="1"/>
          <p:nvPr/>
        </p:nvSpPr>
        <p:spPr>
          <a:xfrm>
            <a:off x="764581"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1</a:t>
            </a:r>
          </a:p>
        </p:txBody>
      </p:sp>
      <p:sp>
        <p:nvSpPr>
          <p:cNvPr id="54" name="TextBox 53">
            <a:extLst>
              <a:ext uri="{FF2B5EF4-FFF2-40B4-BE49-F238E27FC236}">
                <a16:creationId xmlns:a16="http://schemas.microsoft.com/office/drawing/2014/main" id="{A8B563AE-CE63-6164-4296-3BF8C20D052A}"/>
              </a:ext>
            </a:extLst>
          </p:cNvPr>
          <p:cNvSpPr txBox="1"/>
          <p:nvPr/>
        </p:nvSpPr>
        <p:spPr>
          <a:xfrm>
            <a:off x="3588056"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2</a:t>
            </a:r>
          </a:p>
        </p:txBody>
      </p:sp>
      <p:sp>
        <p:nvSpPr>
          <p:cNvPr id="55" name="TextBox 54">
            <a:extLst>
              <a:ext uri="{FF2B5EF4-FFF2-40B4-BE49-F238E27FC236}">
                <a16:creationId xmlns:a16="http://schemas.microsoft.com/office/drawing/2014/main" id="{7C04278A-250B-FBAB-F3A8-300F836B0615}"/>
              </a:ext>
            </a:extLst>
          </p:cNvPr>
          <p:cNvSpPr txBox="1"/>
          <p:nvPr/>
        </p:nvSpPr>
        <p:spPr>
          <a:xfrm>
            <a:off x="6381865"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8FE05DF-CC39-0AB6-6867-2E430A85F195}"/>
                  </a:ext>
                </a:extLst>
              </p:cNvPr>
              <p:cNvSpPr txBox="1"/>
              <p:nvPr/>
            </p:nvSpPr>
            <p:spPr>
              <a:xfrm>
                <a:off x="8533051" y="2812856"/>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6" name="TextBox 55">
                <a:extLst>
                  <a:ext uri="{FF2B5EF4-FFF2-40B4-BE49-F238E27FC236}">
                    <a16:creationId xmlns:a16="http://schemas.microsoft.com/office/drawing/2014/main" id="{C8FE05DF-CC39-0AB6-6867-2E430A85F195}"/>
                  </a:ext>
                </a:extLst>
              </p:cNvPr>
              <p:cNvSpPr txBox="1">
                <a:spLocks noRot="1" noChangeAspect="1" noMove="1" noResize="1" noEditPoints="1" noAdjustHandles="1" noChangeArrowheads="1" noChangeShapeType="1" noTextEdit="1"/>
              </p:cNvSpPr>
              <p:nvPr/>
            </p:nvSpPr>
            <p:spPr>
              <a:xfrm>
                <a:off x="8533051" y="2812856"/>
                <a:ext cx="389530" cy="430887"/>
              </a:xfrm>
              <a:prstGeom prst="rect">
                <a:avLst/>
              </a:prstGeom>
              <a:blipFill>
                <a:blip r:embed="rId9"/>
                <a:stretch>
                  <a:fillRect l="-6452" r="-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5A0564-12EF-D4E2-1A51-4E2EF9DE150E}"/>
                  </a:ext>
                </a:extLst>
              </p:cNvPr>
              <p:cNvSpPr txBox="1"/>
              <p:nvPr/>
            </p:nvSpPr>
            <p:spPr>
              <a:xfrm>
                <a:off x="9552044" y="1874604"/>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a:t>
                </a:r>
                <a14:m>
                  <m:oMath xmlns:m="http://schemas.openxmlformats.org/officeDocument/2006/math">
                    <m:r>
                      <a:rPr lang="en-GB" b="0" i="1" dirty="0" smtClean="0">
                        <a:latin typeface="Cambria Math" panose="02040503050406030204" pitchFamily="18" charset="0"/>
                        <a:ea typeface="Helvetica Neue" panose="02000503000000020004" pitchFamily="2" charset="0"/>
                        <a:cs typeface="Helvetica Neue" panose="02000503000000020004" pitchFamily="2" charset="0"/>
                      </a:rPr>
                      <m:t>𝑗</m:t>
                    </m:r>
                  </m:oMath>
                </a14:m>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7" name="TextBox 56">
                <a:extLst>
                  <a:ext uri="{FF2B5EF4-FFF2-40B4-BE49-F238E27FC236}">
                    <a16:creationId xmlns:a16="http://schemas.microsoft.com/office/drawing/2014/main" id="{8D5A0564-12EF-D4E2-1A51-4E2EF9DE150E}"/>
                  </a:ext>
                </a:extLst>
              </p:cNvPr>
              <p:cNvSpPr txBox="1">
                <a:spLocks noRot="1" noChangeAspect="1" noMove="1" noResize="1" noEditPoints="1" noAdjustHandles="1" noChangeArrowheads="1" noChangeShapeType="1" noTextEdit="1"/>
              </p:cNvSpPr>
              <p:nvPr/>
            </p:nvSpPr>
            <p:spPr>
              <a:xfrm>
                <a:off x="9552044" y="1874604"/>
                <a:ext cx="1521436" cy="369332"/>
              </a:xfrm>
              <a:prstGeom prst="rect">
                <a:avLst/>
              </a:prstGeom>
              <a:blipFill>
                <a:blip r:embed="rId10"/>
                <a:stretch>
                  <a:fillRect t="-6667" b="-26667"/>
                </a:stretch>
              </a:blipFill>
            </p:spPr>
            <p:txBody>
              <a:bodyPr/>
              <a:lstStyle/>
              <a:p>
                <a:r>
                  <a:rPr lang="en-GB">
                    <a:noFill/>
                  </a:rPr>
                  <a:t> </a:t>
                </a:r>
              </a:p>
            </p:txBody>
          </p:sp>
        </mc:Fallback>
      </mc:AlternateContent>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Oval 58">
            <a:extLst>
              <a:ext uri="{FF2B5EF4-FFF2-40B4-BE49-F238E27FC236}">
                <a16:creationId xmlns:a16="http://schemas.microsoft.com/office/drawing/2014/main" id="{4FDB5EF9-B99B-750E-0678-D0A85C68762A}"/>
              </a:ext>
            </a:extLst>
          </p:cNvPr>
          <p:cNvSpPr/>
          <p:nvPr/>
        </p:nvSpPr>
        <p:spPr>
          <a:xfrm>
            <a:off x="439457" y="3748346"/>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30E025C4-0086-1958-7782-161E1FB66C89}"/>
              </a:ext>
            </a:extLst>
          </p:cNvPr>
          <p:cNvCxnSpPr>
            <a:cxnSpLocks/>
          </p:cNvCxnSpPr>
          <p:nvPr/>
        </p:nvCxnSpPr>
        <p:spPr>
          <a:xfrm flipH="1">
            <a:off x="480947" y="3775595"/>
            <a:ext cx="2272" cy="817044"/>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1BC2A1E-0815-F1F7-8E25-3D1E9E380ACB}"/>
              </a:ext>
            </a:extLst>
          </p:cNvPr>
          <p:cNvSpPr txBox="1"/>
          <p:nvPr/>
        </p:nvSpPr>
        <p:spPr>
          <a:xfrm>
            <a:off x="483219" y="4571996"/>
            <a:ext cx="2655073"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Individual information (level-1)</a:t>
            </a:r>
          </a:p>
        </p:txBody>
      </p:sp>
      <p:sp>
        <p:nvSpPr>
          <p:cNvPr id="63" name="Oval 62">
            <a:extLst>
              <a:ext uri="{FF2B5EF4-FFF2-40B4-BE49-F238E27FC236}">
                <a16:creationId xmlns:a16="http://schemas.microsoft.com/office/drawing/2014/main" id="{CCEE802D-26AC-BBCD-CD5C-AF9352929E8C}"/>
              </a:ext>
            </a:extLst>
          </p:cNvPr>
          <p:cNvSpPr/>
          <p:nvPr/>
        </p:nvSpPr>
        <p:spPr>
          <a:xfrm>
            <a:off x="435793" y="1968223"/>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3BA93A0C-DF43-9253-E9B7-DD4C6692944C}"/>
              </a:ext>
            </a:extLst>
          </p:cNvPr>
          <p:cNvCxnSpPr>
            <a:cxnSpLocks/>
          </p:cNvCxnSpPr>
          <p:nvPr/>
        </p:nvCxnSpPr>
        <p:spPr>
          <a:xfrm>
            <a:off x="480947" y="1453880"/>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15B2CB6-276A-07A3-8C9B-8FB6688D036A}"/>
              </a:ext>
            </a:extLst>
          </p:cNvPr>
          <p:cNvSpPr txBox="1"/>
          <p:nvPr/>
        </p:nvSpPr>
        <p:spPr>
          <a:xfrm>
            <a:off x="480947" y="1145237"/>
            <a:ext cx="23859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Group information (level-2)</a:t>
            </a:r>
          </a:p>
        </p:txBody>
      </p:sp>
      <p:sp>
        <p:nvSpPr>
          <p:cNvPr id="69" name="TextBox 68">
            <a:extLst>
              <a:ext uri="{FF2B5EF4-FFF2-40B4-BE49-F238E27FC236}">
                <a16:creationId xmlns:a16="http://schemas.microsoft.com/office/drawing/2014/main" id="{85F05373-D246-DD83-C229-7502F9014872}"/>
              </a:ext>
            </a:extLst>
          </p:cNvPr>
          <p:cNvSpPr txBox="1"/>
          <p:nvPr/>
        </p:nvSpPr>
        <p:spPr>
          <a:xfrm>
            <a:off x="405979" y="5289578"/>
            <a:ext cx="7219394"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This is typically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structure,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hierarchical regression </a:t>
            </a:r>
            <a:r>
              <a:rPr lang="en-GB" sz="14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Tree>
    <p:extLst>
      <p:ext uri="{BB962C8B-B14F-4D97-AF65-F5344CB8AC3E}">
        <p14:creationId xmlns:p14="http://schemas.microsoft.com/office/powerpoint/2010/main" val="346457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[2]</a:t>
            </a:r>
          </a:p>
        </p:txBody>
      </p:sp>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AC27446-7573-2B99-5C37-D8C6712BB40A}"/>
                  </a:ext>
                </a:extLst>
              </p:cNvPr>
              <p:cNvSpPr txBox="1"/>
              <p:nvPr/>
            </p:nvSpPr>
            <p:spPr>
              <a:xfrm>
                <a:off x="7677275" y="2998113"/>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0" name="TextBox 49">
                <a:extLst>
                  <a:ext uri="{FF2B5EF4-FFF2-40B4-BE49-F238E27FC236}">
                    <a16:creationId xmlns:a16="http://schemas.microsoft.com/office/drawing/2014/main" id="{CAC27446-7573-2B99-5C37-D8C6712BB40A}"/>
                  </a:ext>
                </a:extLst>
              </p:cNvPr>
              <p:cNvSpPr txBox="1">
                <a:spLocks noRot="1" noChangeAspect="1" noMove="1" noResize="1" noEditPoints="1" noAdjustHandles="1" noChangeArrowheads="1" noChangeShapeType="1" noTextEdit="1"/>
              </p:cNvSpPr>
              <p:nvPr/>
            </p:nvSpPr>
            <p:spPr>
              <a:xfrm>
                <a:off x="7677275" y="2998113"/>
                <a:ext cx="389530" cy="430887"/>
              </a:xfrm>
              <a:prstGeom prst="rect">
                <a:avLst/>
              </a:prstGeom>
              <a:blipFill>
                <a:blip r:embed="rId5"/>
                <a:stretch>
                  <a:fillRect l="-6250" r="-3125"/>
                </a:stretch>
              </a:blipFill>
            </p:spPr>
            <p:txBody>
              <a:bodyPr/>
              <a:lstStyle/>
              <a:p>
                <a:r>
                  <a:rPr lang="en-GB">
                    <a:noFill/>
                  </a:rPr>
                  <a:t> </a:t>
                </a:r>
              </a:p>
            </p:txBody>
          </p:sp>
        </mc:Fallback>
      </mc:AlternateContent>
      <p:sp>
        <p:nvSpPr>
          <p:cNvPr id="51" name="Rectangle 50">
            <a:extLst>
              <a:ext uri="{FF2B5EF4-FFF2-40B4-BE49-F238E27FC236}">
                <a16:creationId xmlns:a16="http://schemas.microsoft.com/office/drawing/2014/main" id="{5A9D11A6-4098-974C-1330-4A96B144BBDE}"/>
              </a:ext>
            </a:extLst>
          </p:cNvPr>
          <p:cNvSpPr/>
          <p:nvPr/>
        </p:nvSpPr>
        <p:spPr>
          <a:xfrm>
            <a:off x="263616"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25AA0886-6544-D65E-7F50-ACEB90DF9B7A}"/>
              </a:ext>
            </a:extLst>
          </p:cNvPr>
          <p:cNvSpPr/>
          <p:nvPr/>
        </p:nvSpPr>
        <p:spPr>
          <a:xfrm>
            <a:off x="399529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21C2DB6-D663-4631-D991-14831E5A2021}"/>
              </a:ext>
            </a:extLst>
          </p:cNvPr>
          <p:cNvSpPr/>
          <p:nvPr/>
        </p:nvSpPr>
        <p:spPr>
          <a:xfrm>
            <a:off x="811985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9AD329B7-9625-679E-B860-9D76D48C3A8F}"/>
              </a:ext>
            </a:extLst>
          </p:cNvPr>
          <p:cNvSpPr txBox="1"/>
          <p:nvPr/>
        </p:nvSpPr>
        <p:spPr>
          <a:xfrm>
            <a:off x="1232869"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1</a:t>
            </a:r>
          </a:p>
        </p:txBody>
      </p:sp>
      <p:sp>
        <p:nvSpPr>
          <p:cNvPr id="70" name="Oval 69">
            <a:extLst>
              <a:ext uri="{FF2B5EF4-FFF2-40B4-BE49-F238E27FC236}">
                <a16:creationId xmlns:a16="http://schemas.microsoft.com/office/drawing/2014/main" id="{5E818E42-2429-9944-7D57-2FE464BF0268}"/>
              </a:ext>
            </a:extLst>
          </p:cNvPr>
          <p:cNvSpPr/>
          <p:nvPr/>
        </p:nvSpPr>
        <p:spPr>
          <a:xfrm>
            <a:off x="398057" y="1769098"/>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030B488D-2945-AA3D-F08E-A54233CDD56A}"/>
              </a:ext>
            </a:extLst>
          </p:cNvPr>
          <p:cNvCxnSpPr>
            <a:cxnSpLocks/>
          </p:cNvCxnSpPr>
          <p:nvPr/>
        </p:nvCxnSpPr>
        <p:spPr>
          <a:xfrm>
            <a:off x="443211" y="1254755"/>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60CB78FE-4BA0-E0D7-8C6D-3D119848A45A}"/>
              </a:ext>
            </a:extLst>
          </p:cNvPr>
          <p:cNvSpPr txBox="1"/>
          <p:nvPr/>
        </p:nvSpPr>
        <p:spPr>
          <a:xfrm>
            <a:off x="443210" y="946112"/>
            <a:ext cx="37797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Higher group information (level-3)</a:t>
            </a:r>
          </a:p>
        </p:txBody>
      </p:sp>
      <p:sp>
        <p:nvSpPr>
          <p:cNvPr id="73" name="TextBox 72">
            <a:extLst>
              <a:ext uri="{FF2B5EF4-FFF2-40B4-BE49-F238E27FC236}">
                <a16:creationId xmlns:a16="http://schemas.microsoft.com/office/drawing/2014/main" id="{293A6CEC-CC3C-48A8-04FC-DE9C2B480AD0}"/>
              </a:ext>
            </a:extLst>
          </p:cNvPr>
          <p:cNvSpPr txBox="1"/>
          <p:nvPr/>
        </p:nvSpPr>
        <p:spPr>
          <a:xfrm>
            <a:off x="263616" y="5099145"/>
            <a:ext cx="7360613"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whereby the same individuals (from the same units) are repeated (i.e., longitudinal). This is typically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structure </a:t>
            </a:r>
            <a:r>
              <a:rPr lang="en-GB" sz="1200" dirty="0">
                <a:latin typeface="Helvetica Neue" panose="02000503000000020004" pitchFamily="2" charset="0"/>
                <a:ea typeface="Helvetica Neue" panose="02000503000000020004" pitchFamily="2" charset="0"/>
                <a:cs typeface="Helvetica Neue" panose="02000503000000020004" pitchFamily="2" charset="0"/>
              </a:rPr>
              <a:t>and so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hierarchical regression </a:t>
            </a:r>
            <a:r>
              <a:rPr lang="en-GB" sz="12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
        <p:nvSpPr>
          <p:cNvPr id="2" name="TextBox 1">
            <a:extLst>
              <a:ext uri="{FF2B5EF4-FFF2-40B4-BE49-F238E27FC236}">
                <a16:creationId xmlns:a16="http://schemas.microsoft.com/office/drawing/2014/main" id="{84E7FE32-8BA7-4FC2-D1FE-9F2793059E37}"/>
              </a:ext>
            </a:extLst>
          </p:cNvPr>
          <p:cNvSpPr txBox="1"/>
          <p:nvPr/>
        </p:nvSpPr>
        <p:spPr>
          <a:xfrm>
            <a:off x="4828980" y="1511493"/>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941F70-B132-9653-19C1-0B09D2E065B4}"/>
                  </a:ext>
                </a:extLst>
              </p:cNvPr>
              <p:cNvSpPr txBox="1"/>
              <p:nvPr/>
            </p:nvSpPr>
            <p:spPr>
              <a:xfrm>
                <a:off x="9148584"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a:t>
                </a:r>
                <a14:m>
                  <m:oMath xmlns:m="http://schemas.openxmlformats.org/officeDocument/2006/math">
                    <m:r>
                      <a:rPr lang="en-GB" b="1" i="1" dirty="0" smtClean="0">
                        <a:solidFill>
                          <a:schemeClr val="accent2"/>
                        </a:solidFill>
                        <a:latin typeface="Cambria Math" panose="02040503050406030204" pitchFamily="18" charset="0"/>
                        <a:ea typeface="Helvetica Neue" panose="02000503000000020004" pitchFamily="2" charset="0"/>
                        <a:cs typeface="Helvetica Neue" panose="02000503000000020004" pitchFamily="2" charset="0"/>
                      </a:rPr>
                      <m:t>𝒉</m:t>
                    </m:r>
                  </m:oMath>
                </a14:m>
                <a:endPar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F6941F70-B132-9653-19C1-0B09D2E065B4}"/>
                  </a:ext>
                </a:extLst>
              </p:cNvPr>
              <p:cNvSpPr txBox="1">
                <a:spLocks noRot="1" noChangeAspect="1" noMove="1" noResize="1" noEditPoints="1" noAdjustHandles="1" noChangeArrowheads="1" noChangeShapeType="1" noTextEdit="1"/>
              </p:cNvSpPr>
              <p:nvPr/>
            </p:nvSpPr>
            <p:spPr>
              <a:xfrm>
                <a:off x="9148584" y="1501268"/>
                <a:ext cx="1961560" cy="369332"/>
              </a:xfrm>
              <a:prstGeom prst="rect">
                <a:avLst/>
              </a:prstGeom>
              <a:blipFill>
                <a:blip r:embed="rId6"/>
                <a:stretch>
                  <a:fillRect l="-2564" t="-6667" b="-26667"/>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B678A178-2BF3-C1EF-A957-08E11FA1FB8F}"/>
              </a:ext>
            </a:extLst>
          </p:cNvPr>
          <p:cNvPicPr>
            <a:picLocks noChangeAspect="1"/>
          </p:cNvPicPr>
          <p:nvPr/>
        </p:nvPicPr>
        <p:blipFill>
          <a:blip r:embed="rId7"/>
          <a:stretch>
            <a:fillRect/>
          </a:stretch>
        </p:blipFill>
        <p:spPr>
          <a:xfrm>
            <a:off x="305899" y="3356649"/>
            <a:ext cx="3474564" cy="1158894"/>
          </a:xfrm>
          <a:prstGeom prst="rect">
            <a:avLst/>
          </a:prstGeom>
        </p:spPr>
      </p:pic>
      <p:pic>
        <p:nvPicPr>
          <p:cNvPr id="6" name="Picture 5" descr="Diagram&#10;&#10;Description automatically generated">
            <a:extLst>
              <a:ext uri="{FF2B5EF4-FFF2-40B4-BE49-F238E27FC236}">
                <a16:creationId xmlns:a16="http://schemas.microsoft.com/office/drawing/2014/main" id="{140562FB-EA63-7E72-23C4-7170773B007E}"/>
              </a:ext>
            </a:extLst>
          </p:cNvPr>
          <p:cNvPicPr>
            <a:picLocks noChangeAspect="1"/>
          </p:cNvPicPr>
          <p:nvPr/>
        </p:nvPicPr>
        <p:blipFill>
          <a:blip r:embed="rId7"/>
          <a:stretch>
            <a:fillRect/>
          </a:stretch>
        </p:blipFill>
        <p:spPr>
          <a:xfrm>
            <a:off x="4072478" y="3429000"/>
            <a:ext cx="3474564" cy="1158894"/>
          </a:xfrm>
          <a:prstGeom prst="rect">
            <a:avLst/>
          </a:prstGeom>
        </p:spPr>
      </p:pic>
      <p:pic>
        <p:nvPicPr>
          <p:cNvPr id="7" name="Picture 6" descr="Diagram&#10;&#10;Description automatically generated">
            <a:extLst>
              <a:ext uri="{FF2B5EF4-FFF2-40B4-BE49-F238E27FC236}">
                <a16:creationId xmlns:a16="http://schemas.microsoft.com/office/drawing/2014/main" id="{7F5A609E-FB59-940D-11CC-CF02F31CD1BB}"/>
              </a:ext>
            </a:extLst>
          </p:cNvPr>
          <p:cNvPicPr>
            <a:picLocks noChangeAspect="1"/>
          </p:cNvPicPr>
          <p:nvPr/>
        </p:nvPicPr>
        <p:blipFill>
          <a:blip r:embed="rId7"/>
          <a:stretch>
            <a:fillRect/>
          </a:stretch>
        </p:blipFill>
        <p:spPr>
          <a:xfrm>
            <a:off x="8197038" y="3429000"/>
            <a:ext cx="3474564" cy="1158894"/>
          </a:xfrm>
          <a:prstGeom prst="rect">
            <a:avLst/>
          </a:prstGeom>
        </p:spPr>
      </p:pic>
    </p:spTree>
    <p:extLst>
      <p:ext uri="{BB962C8B-B14F-4D97-AF65-F5344CB8AC3E}">
        <p14:creationId xmlns:p14="http://schemas.microsoft.com/office/powerpoint/2010/main" val="379318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42D9-0DAA-D7B7-6658-AB4AC65C24DD}"/>
              </a:ext>
            </a:extLst>
          </p:cNvPr>
          <p:cNvSpPr txBox="1">
            <a:spLocks/>
          </p:cNvSpPr>
          <p:nvPr/>
        </p:nvSpPr>
        <p:spPr>
          <a:xfrm>
            <a:off x="-1828218" y="161307"/>
            <a:ext cx="10515600" cy="714167"/>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Helvetica Neue Light" panose="02000403000000020004" pitchFamily="2" charset="0"/>
                <a:ea typeface="Helvetica Neue Light" panose="02000403000000020004" pitchFamily="2" charset="0"/>
              </a:rPr>
              <a:t>Recall the base model formula for a GLM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84BFEE-5246-08CE-81D8-02A5DB621D9D}"/>
                  </a:ext>
                </a:extLst>
              </p:cNvPr>
              <p:cNvSpPr txBox="1"/>
              <p:nvPr/>
            </p:nvSpPr>
            <p:spPr>
              <a:xfrm>
                <a:off x="194827" y="969469"/>
                <a:ext cx="6415378" cy="400110"/>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2000" i="1" smtClean="0">
                          <a:latin typeface="Cambria Math" panose="02040503050406030204" pitchFamily="18" charset="0"/>
                        </a:rPr>
                        <m:t>𝑦</m:t>
                      </m:r>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rPr>
                            <m:t>0</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1</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2</m:t>
                          </m:r>
                        </m:sub>
                      </m:sSub>
                      <m:r>
                        <a:rPr lang="en-GB" sz="2000" b="0" i="0" smtClean="0">
                          <a:latin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𝜀</m:t>
                      </m:r>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484BFEE-5246-08CE-81D8-02A5DB621D9D}"/>
                  </a:ext>
                </a:extLst>
              </p:cNvPr>
              <p:cNvSpPr txBox="1">
                <a:spLocks noRot="1" noChangeAspect="1" noMove="1" noResize="1" noEditPoints="1" noAdjustHandles="1" noChangeArrowheads="1" noChangeShapeType="1" noTextEdit="1"/>
              </p:cNvSpPr>
              <p:nvPr/>
            </p:nvSpPr>
            <p:spPr>
              <a:xfrm>
                <a:off x="194827" y="969469"/>
                <a:ext cx="6415378" cy="400110"/>
              </a:xfrm>
              <a:prstGeom prst="rect">
                <a:avLst/>
              </a:prstGeom>
              <a:blipFill>
                <a:blip r:embed="rId2"/>
                <a:stretch>
                  <a:fillRect b="-17647"/>
                </a:stretch>
              </a:blipFill>
              <a:ln>
                <a:solidFill>
                  <a:schemeClr val="accent1"/>
                </a:solidFill>
              </a:ln>
            </p:spPr>
            <p:txBody>
              <a:bodyPr/>
              <a:lstStyle/>
              <a:p>
                <a:r>
                  <a:rPr lang="en-GB">
                    <a:noFill/>
                  </a:rPr>
                  <a:t> </a:t>
                </a:r>
              </a:p>
            </p:txBody>
          </p:sp>
        </mc:Fallback>
      </mc:AlternateContent>
      <p:sp>
        <p:nvSpPr>
          <p:cNvPr id="5" name="Title 1">
            <a:extLst>
              <a:ext uri="{FF2B5EF4-FFF2-40B4-BE49-F238E27FC236}">
                <a16:creationId xmlns:a16="http://schemas.microsoft.com/office/drawing/2014/main" id="{714FA184-AEEE-043D-D097-DBE1E5DEAD6D}"/>
              </a:ext>
            </a:extLst>
          </p:cNvPr>
          <p:cNvSpPr txBox="1">
            <a:spLocks/>
          </p:cNvSpPr>
          <p:nvPr/>
        </p:nvSpPr>
        <p:spPr>
          <a:xfrm>
            <a:off x="88621" y="2029335"/>
            <a:ext cx="12014757" cy="417481"/>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Light" panose="02000403000000020004" pitchFamily="2" charset="0"/>
                <a:ea typeface="Helvetica Neue Light" panose="02000403000000020004" pitchFamily="2" charset="0"/>
              </a:rPr>
              <a:t>Mathematical reformulation of the base GLM regression model using indexes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DF996F-86F4-6C66-FBF9-0331024AF837}"/>
                  </a:ext>
                </a:extLst>
              </p:cNvPr>
              <p:cNvSpPr txBox="1"/>
              <p:nvPr/>
            </p:nvSpPr>
            <p:spPr>
              <a:xfrm>
                <a:off x="194828" y="2828336"/>
                <a:ext cx="6415377" cy="424796"/>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0,</m:t>
                          </m:r>
                          <m:r>
                            <a:rPr lang="en-GB" sz="2000" b="0" i="1" smtClean="0">
                              <a:latin typeface="Cambria Math" panose="02040503050406030204" pitchFamily="18" charset="0"/>
                              <a:ea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1,</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2,</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𝑘</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b="0" i="1" smtClean="0">
                              <a:latin typeface="Cambria Math" panose="02040503050406030204" pitchFamily="18" charset="0"/>
                            </a:rPr>
                            <m:t>𝑘</m:t>
                          </m:r>
                          <m:r>
                            <a:rPr lang="en-GB" sz="2000" i="1">
                              <a:latin typeface="Cambria Math" panose="02040503050406030204" pitchFamily="18" charset="0"/>
                            </a:rPr>
                            <m:t>,</m:t>
                          </m:r>
                          <m:r>
                            <a:rPr lang="en-GB" sz="2000" i="1">
                              <a:latin typeface="Cambria Math" panose="02040503050406030204" pitchFamily="18" charset="0"/>
                            </a:rPr>
                            <m:t>𝑖</m:t>
                          </m:r>
                          <m:r>
                            <a:rPr lang="en-GB" sz="2000" i="1">
                              <a:latin typeface="Cambria Math" panose="02040503050406030204" pitchFamily="18" charset="0"/>
                            </a:rPr>
                            <m:t>,</m:t>
                          </m:r>
                          <m:r>
                            <a:rPr lang="en-GB" sz="2000" i="1">
                              <a:latin typeface="Cambria Math" panose="02040503050406030204" pitchFamily="18" charset="0"/>
                            </a:rPr>
                            <m:t>𝑗</m:t>
                          </m:r>
                        </m:sub>
                      </m:sSub>
                      <m:r>
                        <a:rPr lang="en-GB" sz="2000">
                          <a:latin typeface="Cambria Math" panose="02040503050406030204" pitchFamily="18" charset="0"/>
                        </a:rPr>
                        <m:t>+</m:t>
                      </m:r>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𝜀</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6" name="TextBox 5">
                <a:extLst>
                  <a:ext uri="{FF2B5EF4-FFF2-40B4-BE49-F238E27FC236}">
                    <a16:creationId xmlns:a16="http://schemas.microsoft.com/office/drawing/2014/main" id="{82DF996F-86F4-6C66-FBF9-0331024AF837}"/>
                  </a:ext>
                </a:extLst>
              </p:cNvPr>
              <p:cNvSpPr txBox="1">
                <a:spLocks noRot="1" noChangeAspect="1" noMove="1" noResize="1" noEditPoints="1" noAdjustHandles="1" noChangeArrowheads="1" noChangeShapeType="1" noTextEdit="1"/>
              </p:cNvSpPr>
              <p:nvPr/>
            </p:nvSpPr>
            <p:spPr>
              <a:xfrm>
                <a:off x="194828" y="2828336"/>
                <a:ext cx="6415377" cy="424796"/>
              </a:xfrm>
              <a:prstGeom prst="rect">
                <a:avLst/>
              </a:prstGeom>
              <a:blipFill>
                <a:blip r:embed="rId3"/>
                <a:stretch>
                  <a:fillRect b="-11429"/>
                </a:stretch>
              </a:blipFill>
              <a:ln>
                <a:solidFill>
                  <a:schemeClr val="accent1"/>
                </a:solid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9725B59D-7219-D6AD-1DA9-1DBF084857DC}"/>
              </a:ext>
            </a:extLst>
          </p:cNvPr>
          <p:cNvPicPr>
            <a:picLocks noChangeAspect="1"/>
          </p:cNvPicPr>
          <p:nvPr/>
        </p:nvPicPr>
        <p:blipFill>
          <a:blip r:embed="rId4"/>
          <a:stretch>
            <a:fillRect/>
          </a:stretch>
        </p:blipFill>
        <p:spPr>
          <a:xfrm>
            <a:off x="7029014" y="2828335"/>
            <a:ext cx="4968159" cy="2991166"/>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233C517-189B-2576-D8D1-3F348499833F}"/>
                  </a:ext>
                </a:extLst>
              </p:cNvPr>
              <p:cNvSpPr txBox="1"/>
              <p:nvPr/>
            </p:nvSpPr>
            <p:spPr>
              <a:xfrm>
                <a:off x="194827" y="3547182"/>
                <a:ext cx="5850985"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When there is a hierarchical structure in the dataset, the base form of the GLM can be explicitly reformulated to show the hierarchies with indexes. For instance:</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represent each individual unit or observation</a:t>
                </a: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𝑗</m:t>
                    </m:r>
                  </m:oMath>
                </a14:m>
                <a:r>
                  <a:rPr lang="en-GB" sz="1600" dirty="0">
                    <a:latin typeface="Helvetica Neue Light" panose="02000403000000020004" pitchFamily="2" charset="0"/>
                    <a:ea typeface="Helvetica Neue Light" panose="02000403000000020004" pitchFamily="2" charset="0"/>
                  </a:rPr>
                  <a:t> represent a group or cluster which an individual unit or observation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is from.</a:t>
                </a:r>
              </a:p>
              <a:p>
                <a:pPr marL="742950" lvl="1" indent="-285750">
                  <a:buFont typeface="Wingdings" pitchFamily="2" charset="2"/>
                  <a:buChar char="v"/>
                </a:pP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𝑘</m:t>
                    </m:r>
                  </m:oMath>
                </a14:m>
                <a:r>
                  <a:rPr lang="en-GB" sz="1600" dirty="0">
                    <a:latin typeface="Helvetica Neue Light" panose="02000403000000020004" pitchFamily="2" charset="0"/>
                    <a:ea typeface="Helvetica Neue Light" panose="02000403000000020004" pitchFamily="2" charset="0"/>
                  </a:rPr>
                  <a:t> is the number of independent variables in the dataset</a:t>
                </a:r>
              </a:p>
            </p:txBody>
          </p:sp>
        </mc:Choice>
        <mc:Fallback>
          <p:sp>
            <p:nvSpPr>
              <p:cNvPr id="8" name="TextBox 7">
                <a:extLst>
                  <a:ext uri="{FF2B5EF4-FFF2-40B4-BE49-F238E27FC236}">
                    <a16:creationId xmlns:a16="http://schemas.microsoft.com/office/drawing/2014/main" id="{1233C517-189B-2576-D8D1-3F348499833F}"/>
                  </a:ext>
                </a:extLst>
              </p:cNvPr>
              <p:cNvSpPr txBox="1">
                <a:spLocks noRot="1" noChangeAspect="1" noMove="1" noResize="1" noEditPoints="1" noAdjustHandles="1" noChangeArrowheads="1" noChangeShapeType="1" noTextEdit="1"/>
              </p:cNvSpPr>
              <p:nvPr/>
            </p:nvSpPr>
            <p:spPr>
              <a:xfrm>
                <a:off x="194827" y="3547182"/>
                <a:ext cx="5850985" cy="2062103"/>
              </a:xfrm>
              <a:prstGeom prst="rect">
                <a:avLst/>
              </a:prstGeom>
              <a:blipFill>
                <a:blip r:embed="rId5"/>
                <a:stretch>
                  <a:fillRect l="-433" t="-1227" r="-649" b="-2454"/>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8AA147C-D3C4-6447-5C16-EC191ED6E7EF}"/>
              </a:ext>
            </a:extLst>
          </p:cNvPr>
          <p:cNvSpPr txBox="1"/>
          <p:nvPr/>
        </p:nvSpPr>
        <p:spPr>
          <a:xfrm>
            <a:off x="194828" y="5983608"/>
            <a:ext cx="627577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For more information about the above model, refer back to week 7’s lecture notes and video. </a:t>
            </a:r>
          </a:p>
        </p:txBody>
      </p:sp>
      <p:sp>
        <p:nvSpPr>
          <p:cNvPr id="10" name="Slide Number Placeholder 3">
            <a:extLst>
              <a:ext uri="{FF2B5EF4-FFF2-40B4-BE49-F238E27FC236}">
                <a16:creationId xmlns:a16="http://schemas.microsoft.com/office/drawing/2014/main" id="{525E4EBA-1A76-5B23-6986-7911903A8D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38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2618-885E-EAD8-E877-10D1F953747C}"/>
              </a:ext>
            </a:extLst>
          </p:cNvPr>
          <p:cNvSpPr txBox="1">
            <a:spLocks/>
          </p:cNvSpPr>
          <p:nvPr/>
        </p:nvSpPr>
        <p:spPr>
          <a:xfrm>
            <a:off x="102344" y="81872"/>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model (true form) [1]</a:t>
            </a:r>
          </a:p>
        </p:txBody>
      </p:sp>
      <p:sp>
        <p:nvSpPr>
          <p:cNvPr id="3" name="Rectangle 2">
            <a:extLst>
              <a:ext uri="{FF2B5EF4-FFF2-40B4-BE49-F238E27FC236}">
                <a16:creationId xmlns:a16="http://schemas.microsoft.com/office/drawing/2014/main" id="{9550AE1B-2021-C9F7-206B-D519B5BF8297}"/>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11E16-A2F2-CAA5-AA2A-046DFC414C4E}"/>
                  </a:ext>
                </a:extLst>
              </p:cNvPr>
              <p:cNvSpPr txBox="1"/>
              <p:nvPr/>
            </p:nvSpPr>
            <p:spPr>
              <a:xfrm>
                <a:off x="318410" y="752105"/>
                <a:ext cx="4727915" cy="325089"/>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8611E16-A2F2-CAA5-AA2A-046DFC414C4E}"/>
                  </a:ext>
                </a:extLst>
              </p:cNvPr>
              <p:cNvSpPr txBox="1">
                <a:spLocks noRot="1" noChangeAspect="1" noMove="1" noResize="1" noEditPoints="1" noAdjustHandles="1" noChangeArrowheads="1" noChangeShapeType="1" noTextEdit="1"/>
              </p:cNvSpPr>
              <p:nvPr/>
            </p:nvSpPr>
            <p:spPr>
              <a:xfrm>
                <a:off x="318410" y="752105"/>
                <a:ext cx="4727915" cy="325089"/>
              </a:xfrm>
              <a:prstGeom prst="rect">
                <a:avLst/>
              </a:prstGeom>
              <a:blipFill>
                <a:blip r:embed="rId2"/>
                <a:stretch>
                  <a:fillRect b="-357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9E657-EC04-1DA2-0736-FA68171CA1FB}"/>
                  </a:ext>
                </a:extLst>
              </p:cNvPr>
              <p:cNvSpPr txBox="1"/>
              <p:nvPr/>
            </p:nvSpPr>
            <p:spPr>
              <a:xfrm flipH="1">
                <a:off x="318410" y="1329946"/>
                <a:ext cx="2343843" cy="1454244"/>
              </a:xfrm>
              <a:prstGeom prst="rect">
                <a:avLst/>
              </a:prstGeom>
              <a:solidFill>
                <a:schemeClr val="accent1">
                  <a:lumMod val="40000"/>
                  <a:lumOff val="60000"/>
                </a:schemeClr>
              </a:solidFill>
              <a:ln>
                <a:solidFill>
                  <a:schemeClr val="accent1">
                    <a:lumMod val="75000"/>
                  </a:schemeClr>
                </a:solidFill>
              </a:ln>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pPr lvl="1"/>
                <a:endParaRPr lang="en-GB" sz="1400" dirty="0"/>
              </a:p>
              <a:p>
                <a:pPr lvl="1"/>
                <a:endParaRPr lang="en-GB" sz="1400" dirty="0"/>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5" name="TextBox 4">
                <a:extLst>
                  <a:ext uri="{FF2B5EF4-FFF2-40B4-BE49-F238E27FC236}">
                    <a16:creationId xmlns:a16="http://schemas.microsoft.com/office/drawing/2014/main" id="{A8F9E657-EC04-1DA2-0736-FA68171CA1FB}"/>
                  </a:ext>
                </a:extLst>
              </p:cNvPr>
              <p:cNvSpPr txBox="1">
                <a:spLocks noRot="1" noChangeAspect="1" noMove="1" noResize="1" noEditPoints="1" noAdjustHandles="1" noChangeArrowheads="1" noChangeShapeType="1" noTextEdit="1"/>
              </p:cNvSpPr>
              <p:nvPr/>
            </p:nvSpPr>
            <p:spPr>
              <a:xfrm flipH="1">
                <a:off x="318410" y="1329946"/>
                <a:ext cx="2343843" cy="1454244"/>
              </a:xfrm>
              <a:prstGeom prst="rect">
                <a:avLst/>
              </a:prstGeom>
              <a:blipFill>
                <a:blip r:embed="rId3"/>
                <a:stretch>
                  <a:fillRect/>
                </a:stretch>
              </a:blipFill>
              <a:ln>
                <a:solidFill>
                  <a:schemeClr val="accent1">
                    <a:lumMod val="75000"/>
                  </a:schemeClr>
                </a:solid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06576E82-B6D9-886F-CCEF-FA94DB356916}"/>
              </a:ext>
            </a:extLst>
          </p:cNvPr>
          <p:cNvSpPr txBox="1"/>
          <p:nvPr/>
        </p:nvSpPr>
        <p:spPr>
          <a:xfrm>
            <a:off x="5319949" y="737728"/>
            <a:ext cx="197952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7" name="TextBox 6">
            <a:extLst>
              <a:ext uri="{FF2B5EF4-FFF2-40B4-BE49-F238E27FC236}">
                <a16:creationId xmlns:a16="http://schemas.microsoft.com/office/drawing/2014/main" id="{160E41F4-A507-634F-B2C5-8C147603F9D8}"/>
              </a:ext>
            </a:extLst>
          </p:cNvPr>
          <p:cNvSpPr txBox="1"/>
          <p:nvPr/>
        </p:nvSpPr>
        <p:spPr>
          <a:xfrm>
            <a:off x="5319947" y="1781967"/>
            <a:ext cx="2263590"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p:sp>
        <p:nvSpPr>
          <p:cNvPr id="8" name="Right Brace 7">
            <a:extLst>
              <a:ext uri="{FF2B5EF4-FFF2-40B4-BE49-F238E27FC236}">
                <a16:creationId xmlns:a16="http://schemas.microsoft.com/office/drawing/2014/main" id="{C4A08A16-C930-4DAC-FD34-46CA27EFB842}"/>
              </a:ext>
            </a:extLst>
          </p:cNvPr>
          <p:cNvSpPr/>
          <p:nvPr/>
        </p:nvSpPr>
        <p:spPr>
          <a:xfrm>
            <a:off x="4950870" y="1239511"/>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68CDB5-15D5-3D27-EC92-6C9105F01518}"/>
                  </a:ext>
                </a:extLst>
              </p:cNvPr>
              <p:cNvSpPr txBox="1"/>
              <p:nvPr/>
            </p:nvSpPr>
            <p:spPr>
              <a:xfrm>
                <a:off x="318410" y="3539163"/>
                <a:ext cx="6924777" cy="3404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e>
                      </m:d>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0"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20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9" name="TextBox 8">
                <a:extLst>
                  <a:ext uri="{FF2B5EF4-FFF2-40B4-BE49-F238E27FC236}">
                    <a16:creationId xmlns:a16="http://schemas.microsoft.com/office/drawing/2014/main" id="{E268CDB5-15D5-3D27-EC92-6C9105F01518}"/>
                  </a:ext>
                </a:extLst>
              </p:cNvPr>
              <p:cNvSpPr txBox="1">
                <a:spLocks noRot="1" noChangeAspect="1" noMove="1" noResize="1" noEditPoints="1" noAdjustHandles="1" noChangeArrowheads="1" noChangeShapeType="1" noTextEdit="1"/>
              </p:cNvSpPr>
              <p:nvPr/>
            </p:nvSpPr>
            <p:spPr>
              <a:xfrm>
                <a:off x="318410" y="3539163"/>
                <a:ext cx="6924777" cy="340478"/>
              </a:xfrm>
              <a:prstGeom prst="rect">
                <a:avLst/>
              </a:prstGeom>
              <a:blipFill>
                <a:blip r:embed="rId4"/>
                <a:stretch>
                  <a:fillRect b="-7143"/>
                </a:stretch>
              </a:blipFill>
              <a:ln>
                <a:noFill/>
              </a:ln>
            </p:spPr>
            <p:txBody>
              <a:bodyPr/>
              <a:lstStyle/>
              <a:p>
                <a:r>
                  <a:rPr lang="en-GB">
                    <a:noFill/>
                  </a:rPr>
                  <a:t> </a:t>
                </a:r>
              </a:p>
            </p:txBody>
          </p:sp>
        </mc:Fallback>
      </mc:AlternateContent>
      <p:sp>
        <p:nvSpPr>
          <p:cNvPr id="10" name="TextBox 9">
            <a:extLst>
              <a:ext uri="{FF2B5EF4-FFF2-40B4-BE49-F238E27FC236}">
                <a16:creationId xmlns:a16="http://schemas.microsoft.com/office/drawing/2014/main" id="{02B01189-BC17-A81A-C8AD-48C78A83D4D6}"/>
              </a:ext>
            </a:extLst>
          </p:cNvPr>
          <p:cNvSpPr txBox="1"/>
          <p:nvPr/>
        </p:nvSpPr>
        <p:spPr>
          <a:xfrm>
            <a:off x="318409" y="3036942"/>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Substitute the level 2 model equations into the level 1 model equation: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B35C5B-115E-E852-466F-B9A24024F45F}"/>
                  </a:ext>
                </a:extLst>
              </p:cNvPr>
              <p:cNvSpPr txBox="1"/>
              <p:nvPr/>
            </p:nvSpPr>
            <p:spPr>
              <a:xfrm>
                <a:off x="318409" y="4440062"/>
                <a:ext cx="8745204" cy="325089"/>
              </a:xfrm>
              <a:prstGeom prst="rect">
                <a:avLst/>
              </a:prstGeom>
              <a:no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11" name="TextBox 10">
                <a:extLst>
                  <a:ext uri="{FF2B5EF4-FFF2-40B4-BE49-F238E27FC236}">
                    <a16:creationId xmlns:a16="http://schemas.microsoft.com/office/drawing/2014/main" id="{D0B35C5B-115E-E852-466F-B9A24024F45F}"/>
                  </a:ext>
                </a:extLst>
              </p:cNvPr>
              <p:cNvSpPr txBox="1">
                <a:spLocks noRot="1" noChangeAspect="1" noMove="1" noResize="1" noEditPoints="1" noAdjustHandles="1" noChangeArrowheads="1" noChangeShapeType="1" noTextEdit="1"/>
              </p:cNvSpPr>
              <p:nvPr/>
            </p:nvSpPr>
            <p:spPr>
              <a:xfrm>
                <a:off x="318409" y="4440062"/>
                <a:ext cx="8745204" cy="325089"/>
              </a:xfrm>
              <a:prstGeom prst="rect">
                <a:avLst/>
              </a:prstGeom>
              <a:blipFill>
                <a:blip r:embed="rId5"/>
                <a:stretch>
                  <a:fillRect b="-3704"/>
                </a:stretch>
              </a:blipFill>
              <a:ln>
                <a:noFill/>
              </a:ln>
            </p:spPr>
            <p:txBody>
              <a:bodyPr/>
              <a:lstStyle/>
              <a:p>
                <a:r>
                  <a:rPr lang="en-GB">
                    <a:noFill/>
                  </a:rPr>
                  <a:t> </a:t>
                </a:r>
              </a:p>
            </p:txBody>
          </p:sp>
        </mc:Fallback>
      </mc:AlternateContent>
      <p:sp>
        <p:nvSpPr>
          <p:cNvPr id="12" name="TextBox 11">
            <a:extLst>
              <a:ext uri="{FF2B5EF4-FFF2-40B4-BE49-F238E27FC236}">
                <a16:creationId xmlns:a16="http://schemas.microsoft.com/office/drawing/2014/main" id="{4E80383A-7D8A-7BE2-430D-E7CCF7F0F06A}"/>
              </a:ext>
            </a:extLst>
          </p:cNvPr>
          <p:cNvSpPr txBox="1"/>
          <p:nvPr/>
        </p:nvSpPr>
        <p:spPr>
          <a:xfrm>
            <a:off x="318408" y="3966695"/>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After substitution, we expanding the expression and rearrange as follows: </a:t>
            </a:r>
          </a:p>
        </p:txBody>
      </p:sp>
      <p:sp>
        <p:nvSpPr>
          <p:cNvPr id="14" name="Right Brace 13">
            <a:extLst>
              <a:ext uri="{FF2B5EF4-FFF2-40B4-BE49-F238E27FC236}">
                <a16:creationId xmlns:a16="http://schemas.microsoft.com/office/drawing/2014/main" id="{4BE8D578-DE79-64AD-899D-8AA7286750E3}"/>
              </a:ext>
            </a:extLst>
          </p:cNvPr>
          <p:cNvSpPr/>
          <p:nvPr/>
        </p:nvSpPr>
        <p:spPr>
          <a:xfrm rot="5400000">
            <a:off x="2391324" y="3375846"/>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97FC53E3-D472-DFA2-1FF1-E1BAF24A7E98}"/>
              </a:ext>
            </a:extLst>
          </p:cNvPr>
          <p:cNvSpPr/>
          <p:nvPr/>
        </p:nvSpPr>
        <p:spPr>
          <a:xfrm rot="5400000">
            <a:off x="5933455" y="3130855"/>
            <a:ext cx="325089" cy="35169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8BDCA8DD-7E12-8433-2ADF-953464A89243}"/>
              </a:ext>
            </a:extLst>
          </p:cNvPr>
          <p:cNvSpPr txBox="1"/>
          <p:nvPr/>
        </p:nvSpPr>
        <p:spPr>
          <a:xfrm>
            <a:off x="1162170"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8" name="TextBox 17">
            <a:extLst>
              <a:ext uri="{FF2B5EF4-FFF2-40B4-BE49-F238E27FC236}">
                <a16:creationId xmlns:a16="http://schemas.microsoft.com/office/drawing/2014/main" id="{864F562E-4899-9453-4353-6D7291736628}"/>
              </a:ext>
            </a:extLst>
          </p:cNvPr>
          <p:cNvSpPr txBox="1"/>
          <p:nvPr/>
        </p:nvSpPr>
        <p:spPr>
          <a:xfrm>
            <a:off x="4689616"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9" name="TextBox 18">
            <a:extLst>
              <a:ext uri="{FF2B5EF4-FFF2-40B4-BE49-F238E27FC236}">
                <a16:creationId xmlns:a16="http://schemas.microsoft.com/office/drawing/2014/main" id="{900C832C-246A-F3F5-C993-7F84C9862A02}"/>
              </a:ext>
            </a:extLst>
          </p:cNvPr>
          <p:cNvSpPr txBox="1"/>
          <p:nvPr/>
        </p:nvSpPr>
        <p:spPr>
          <a:xfrm>
            <a:off x="8420517" y="4417940"/>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954395-1D88-0FB0-39DC-BC4FACD3D904}"/>
                  </a:ext>
                </a:extLst>
              </p:cNvPr>
              <p:cNvSpPr txBox="1"/>
              <p:nvPr/>
            </p:nvSpPr>
            <p:spPr>
              <a:xfrm>
                <a:off x="239696" y="5937155"/>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are the coefficients from the fixed part of the model we want to report now</a:t>
                </a:r>
              </a:p>
            </p:txBody>
          </p:sp>
        </mc:Choice>
        <mc:Fallback xmlns="">
          <p:sp>
            <p:nvSpPr>
              <p:cNvPr id="20" name="TextBox 19">
                <a:extLst>
                  <a:ext uri="{FF2B5EF4-FFF2-40B4-BE49-F238E27FC236}">
                    <a16:creationId xmlns:a16="http://schemas.microsoft.com/office/drawing/2014/main" id="{93954395-1D88-0FB0-39DC-BC4FACD3D904}"/>
                  </a:ext>
                </a:extLst>
              </p:cNvPr>
              <p:cNvSpPr txBox="1">
                <a:spLocks noRot="1" noChangeAspect="1" noMove="1" noResize="1" noEditPoints="1" noAdjustHandles="1" noChangeArrowheads="1" noChangeShapeType="1" noTextEdit="1"/>
              </p:cNvSpPr>
              <p:nvPr/>
            </p:nvSpPr>
            <p:spPr>
              <a:xfrm>
                <a:off x="239696" y="5937155"/>
                <a:ext cx="8745204" cy="307777"/>
              </a:xfrm>
              <a:prstGeom prst="rect">
                <a:avLst/>
              </a:prstGeom>
              <a:blipFill>
                <a:blip r:embed="rId6"/>
                <a:stretch>
                  <a:fillRect l="-145" t="-4000" b="-2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6C9AEA-F775-82E2-188A-FA63B5F30D79}"/>
                  </a:ext>
                </a:extLst>
              </p:cNvPr>
              <p:cNvSpPr txBox="1"/>
              <p:nvPr/>
            </p:nvSpPr>
            <p:spPr>
              <a:xfrm>
                <a:off x="239696" y="6280851"/>
                <a:ext cx="9346431" cy="325089"/>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as well as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 </m:t>
                    </m:r>
                  </m:oMath>
                </a14:m>
                <a:r>
                  <a:rPr lang="en-US" sz="1400" dirty="0">
                    <a:latin typeface="Helvetica Neue Thin" panose="020B0403020202020204" pitchFamily="34" charset="0"/>
                    <a:ea typeface="Helvetica Neue Thin" panose="020B0403020202020204" pitchFamily="34" charset="0"/>
                  </a:rPr>
                  <a:t>the</a:t>
                </a:r>
                <a:r>
                  <a:rPr lang="en-US" sz="1400" i="1" dirty="0">
                    <a:latin typeface="Helvetica Neue Thin" panose="020B0403020202020204" pitchFamily="34" charset="0"/>
                    <a:ea typeface="Helvetica Neue Thin" panose="020B0403020202020204" pitchFamily="34" charset="0"/>
                  </a:rPr>
                  <a:t>y</a:t>
                </a:r>
                <a:r>
                  <a:rPr lang="en-US" sz="1400" dirty="0">
                    <a:latin typeface="Helvetica Neue Thin" panose="020B0403020202020204" pitchFamily="34" charset="0"/>
                    <a:ea typeface="Helvetica Neue Thin" panose="020B0403020202020204" pitchFamily="34" charset="0"/>
                  </a:rPr>
                  <a:t> have variances for random part of the model we want to report</a:t>
                </a:r>
              </a:p>
            </p:txBody>
          </p:sp>
        </mc:Choice>
        <mc:Fallback xmlns="">
          <p:sp>
            <p:nvSpPr>
              <p:cNvPr id="21" name="TextBox 20">
                <a:extLst>
                  <a:ext uri="{FF2B5EF4-FFF2-40B4-BE49-F238E27FC236}">
                    <a16:creationId xmlns:a16="http://schemas.microsoft.com/office/drawing/2014/main" id="{3F6C9AEA-F775-82E2-188A-FA63B5F30D79}"/>
                  </a:ext>
                </a:extLst>
              </p:cNvPr>
              <p:cNvSpPr txBox="1">
                <a:spLocks noRot="1" noChangeAspect="1" noMove="1" noResize="1" noEditPoints="1" noAdjustHandles="1" noChangeArrowheads="1" noChangeShapeType="1" noTextEdit="1"/>
              </p:cNvSpPr>
              <p:nvPr/>
            </p:nvSpPr>
            <p:spPr>
              <a:xfrm>
                <a:off x="239696" y="6280851"/>
                <a:ext cx="9346431" cy="325089"/>
              </a:xfrm>
              <a:prstGeom prst="rect">
                <a:avLst/>
              </a:prstGeom>
              <a:blipFill>
                <a:blip r:embed="rId7"/>
                <a:stretch>
                  <a:fillRect l="-136" t="-7407" b="-7407"/>
                </a:stretch>
              </a:blipFill>
              <a:ln>
                <a:noFill/>
              </a:ln>
            </p:spPr>
            <p:txBody>
              <a:bodyPr/>
              <a:lstStyle/>
              <a:p>
                <a:r>
                  <a:rPr lang="en-GB">
                    <a:noFill/>
                  </a:rPr>
                  <a:t> </a:t>
                </a:r>
              </a:p>
            </p:txBody>
          </p:sp>
        </mc:Fallback>
      </mc:AlternateContent>
      <p:sp>
        <p:nvSpPr>
          <p:cNvPr id="22" name="Slide Number Placeholder 3">
            <a:extLst>
              <a:ext uri="{FF2B5EF4-FFF2-40B4-BE49-F238E27FC236}">
                <a16:creationId xmlns:a16="http://schemas.microsoft.com/office/drawing/2014/main" id="{574DEAF0-4FD6-2034-C6EF-CB512CB3203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6DA0C455-F093-CB36-9BDD-C6C7169B78C3}"/>
              </a:ext>
            </a:extLst>
          </p:cNvPr>
          <p:cNvSpPr txBox="1"/>
          <p:nvPr/>
        </p:nvSpPr>
        <p:spPr>
          <a:xfrm>
            <a:off x="2682037" y="1358679"/>
            <a:ext cx="2527052" cy="261610"/>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1st equation is a random-intercept</a:t>
            </a:r>
          </a:p>
        </p:txBody>
      </p:sp>
      <p:sp>
        <p:nvSpPr>
          <p:cNvPr id="25" name="TextBox 24">
            <a:extLst>
              <a:ext uri="{FF2B5EF4-FFF2-40B4-BE49-F238E27FC236}">
                <a16:creationId xmlns:a16="http://schemas.microsoft.com/office/drawing/2014/main" id="{3C6D51B2-87D0-8FC9-717F-98B345A29E8E}"/>
              </a:ext>
            </a:extLst>
          </p:cNvPr>
          <p:cNvSpPr txBox="1"/>
          <p:nvPr/>
        </p:nvSpPr>
        <p:spPr>
          <a:xfrm>
            <a:off x="2682037" y="1679246"/>
            <a:ext cx="2527052" cy="430887"/>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2</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100" dirty="0">
                <a:latin typeface="Helvetica Neue" panose="02000503000000020004" pitchFamily="2" charset="0"/>
                <a:ea typeface="Helvetica Neue" panose="02000503000000020004" pitchFamily="2" charset="0"/>
                <a:cs typeface="Helvetica Neue" panose="02000503000000020004" pitchFamily="2" charset="0"/>
              </a:rPr>
              <a:t>, 3</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4</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th</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so on equations are random-slopes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E699D5-922F-334F-400A-5C68EF7FE248}"/>
                  </a:ext>
                </a:extLst>
              </p:cNvPr>
              <p:cNvSpPr txBox="1"/>
              <p:nvPr/>
            </p:nvSpPr>
            <p:spPr>
              <a:xfrm>
                <a:off x="239696" y="5617677"/>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0</m:t>
                        </m:r>
                      </m:sub>
                    </m:sSub>
                  </m:oMath>
                </a14:m>
                <a:r>
                  <a:rPr lang="en-US" sz="1400" dirty="0">
                    <a:latin typeface="Helvetica Neue Thin" panose="020B0403020202020204" pitchFamily="34" charset="0"/>
                    <a:ea typeface="Helvetica Neue Thin" panose="020B0403020202020204" pitchFamily="34" charset="0"/>
                  </a:rPr>
                  <a:t> is the global intercept from the fixed part of the model we want to report</a:t>
                </a:r>
              </a:p>
            </p:txBody>
          </p:sp>
        </mc:Choice>
        <mc:Fallback xmlns="">
          <p:sp>
            <p:nvSpPr>
              <p:cNvPr id="26" name="TextBox 25">
                <a:extLst>
                  <a:ext uri="{FF2B5EF4-FFF2-40B4-BE49-F238E27FC236}">
                    <a16:creationId xmlns:a16="http://schemas.microsoft.com/office/drawing/2014/main" id="{C5E699D5-922F-334F-400A-5C68EF7FE248}"/>
                  </a:ext>
                </a:extLst>
              </p:cNvPr>
              <p:cNvSpPr txBox="1">
                <a:spLocks noRot="1" noChangeAspect="1" noMove="1" noResize="1" noEditPoints="1" noAdjustHandles="1" noChangeArrowheads="1" noChangeShapeType="1" noTextEdit="1"/>
              </p:cNvSpPr>
              <p:nvPr/>
            </p:nvSpPr>
            <p:spPr>
              <a:xfrm>
                <a:off x="239696" y="5617677"/>
                <a:ext cx="8745204" cy="307777"/>
              </a:xfrm>
              <a:prstGeom prst="rect">
                <a:avLst/>
              </a:prstGeom>
              <a:blipFill>
                <a:blip r:embed="rId8"/>
                <a:stretch>
                  <a:fillRect l="-145" t="-4000" b="-20000"/>
                </a:stretch>
              </a:blipFill>
              <a:ln>
                <a:noFill/>
              </a:ln>
            </p:spPr>
            <p:txBody>
              <a:bodyPr/>
              <a:lstStyle/>
              <a:p>
                <a:r>
                  <a:rPr lang="en-GB">
                    <a:noFill/>
                  </a:rPr>
                  <a:t> </a:t>
                </a:r>
              </a:p>
            </p:txBody>
          </p:sp>
        </mc:Fallback>
      </mc:AlternateContent>
      <p:sp>
        <p:nvSpPr>
          <p:cNvPr id="27" name="TextBox 26">
            <a:extLst>
              <a:ext uri="{FF2B5EF4-FFF2-40B4-BE49-F238E27FC236}">
                <a16:creationId xmlns:a16="http://schemas.microsoft.com/office/drawing/2014/main" id="{B41D7783-3709-9D15-3467-74DAF07584B8}"/>
              </a:ext>
            </a:extLst>
          </p:cNvPr>
          <p:cNvSpPr txBox="1"/>
          <p:nvPr/>
        </p:nvSpPr>
        <p:spPr>
          <a:xfrm>
            <a:off x="8455886" y="5234089"/>
            <a:ext cx="3321916" cy="369332"/>
          </a:xfrm>
          <a:prstGeom prst="rect">
            <a:avLst/>
          </a:prstGeom>
          <a:noFill/>
        </p:spPr>
        <p:txBody>
          <a:bodyPr wrap="square" rtlCol="0">
            <a:spAutoFit/>
          </a:bodyPr>
          <a:lstStyle/>
          <a:p>
            <a:r>
              <a:rPr lang="en-GB" dirty="0"/>
              <a:t>Note: There are model scenarios</a:t>
            </a:r>
          </a:p>
        </p:txBody>
      </p:sp>
      <p:sp>
        <p:nvSpPr>
          <p:cNvPr id="28" name="TextBox 27">
            <a:extLst>
              <a:ext uri="{FF2B5EF4-FFF2-40B4-BE49-F238E27FC236}">
                <a16:creationId xmlns:a16="http://schemas.microsoft.com/office/drawing/2014/main" id="{88E5147A-484B-16EE-94B1-912EA2746414}"/>
              </a:ext>
            </a:extLst>
          </p:cNvPr>
          <p:cNvSpPr txBox="1"/>
          <p:nvPr/>
        </p:nvSpPr>
        <p:spPr>
          <a:xfrm>
            <a:off x="2682037" y="2091057"/>
            <a:ext cx="2527052" cy="600164"/>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Note that these equation does not have a two-level independent variable that impacts the outcome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57DA07-360E-3088-FD9F-15983BF4B355}"/>
                  </a:ext>
                </a:extLst>
              </p:cNvPr>
              <p:cNvSpPr txBox="1"/>
              <p:nvPr/>
            </p:nvSpPr>
            <p:spPr>
              <a:xfrm>
                <a:off x="778484"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C057DA07-360E-3088-FD9F-15983BF4B355}"/>
                  </a:ext>
                </a:extLst>
              </p:cNvPr>
              <p:cNvSpPr txBox="1">
                <a:spLocks noRot="1" noChangeAspect="1" noMove="1" noResize="1" noEditPoints="1" noAdjustHandles="1" noChangeArrowheads="1" noChangeShapeType="1" noTextEdit="1"/>
              </p:cNvSpPr>
              <p:nvPr/>
            </p:nvSpPr>
            <p:spPr>
              <a:xfrm>
                <a:off x="778484"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FBF037-1412-522A-56DD-78911AD6302E}"/>
                  </a:ext>
                </a:extLst>
              </p:cNvPr>
              <p:cNvSpPr txBox="1"/>
              <p:nvPr/>
            </p:nvSpPr>
            <p:spPr>
              <a:xfrm>
                <a:off x="1236767"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76FBF037-1412-522A-56DD-78911AD6302E}"/>
                  </a:ext>
                </a:extLst>
              </p:cNvPr>
              <p:cNvSpPr txBox="1">
                <a:spLocks noRot="1" noChangeAspect="1" noMove="1" noResize="1" noEditPoints="1" noAdjustHandles="1" noChangeArrowheads="1" noChangeShapeType="1" noTextEdit="1"/>
              </p:cNvSpPr>
              <p:nvPr/>
            </p:nvSpPr>
            <p:spPr>
              <a:xfrm>
                <a:off x="1236767"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127C20-67AE-FDBA-D31F-F50E85D277B6}"/>
                  </a:ext>
                </a:extLst>
              </p:cNvPr>
              <p:cNvSpPr txBox="1"/>
              <p:nvPr/>
            </p:nvSpPr>
            <p:spPr>
              <a:xfrm>
                <a:off x="1681262"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54127C20-67AE-FDBA-D31F-F50E85D277B6}"/>
                  </a:ext>
                </a:extLst>
              </p:cNvPr>
              <p:cNvSpPr txBox="1">
                <a:spLocks noRot="1" noChangeAspect="1" noMove="1" noResize="1" noEditPoints="1" noAdjustHandles="1" noChangeArrowheads="1" noChangeShapeType="1" noTextEdit="1"/>
              </p:cNvSpPr>
              <p:nvPr/>
            </p:nvSpPr>
            <p:spPr>
              <a:xfrm>
                <a:off x="1681262" y="2129009"/>
                <a:ext cx="448235" cy="369332"/>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1135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317336" y="36812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Situating hierarchical models within a spatial context:</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1489A46-9908-F24B-BC23-B6BE9A0D8F6B}"/>
              </a:ext>
            </a:extLst>
          </p:cNvPr>
          <p:cNvSpPr txBox="1"/>
          <p:nvPr/>
        </p:nvSpPr>
        <p:spPr>
          <a:xfrm>
            <a:off x="388188" y="1207625"/>
            <a:ext cx="11095529"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Bayesian inference, are often used in hierarchical modelling, which are models commonly used in the quantification of spatial and spatiotemporal areal data. </a:t>
            </a:r>
          </a:p>
        </p:txBody>
      </p:sp>
      <p:sp>
        <p:nvSpPr>
          <p:cNvPr id="6" name="TextBox 5">
            <a:extLst>
              <a:ext uri="{FF2B5EF4-FFF2-40B4-BE49-F238E27FC236}">
                <a16:creationId xmlns:a16="http://schemas.microsoft.com/office/drawing/2014/main" id="{6FF9A56F-BE74-AF42-B6A6-837E3124A757}"/>
              </a:ext>
            </a:extLst>
          </p:cNvPr>
          <p:cNvSpPr txBox="1"/>
          <p:nvPr/>
        </p:nvSpPr>
        <p:spPr>
          <a:xfrm>
            <a:off x="381933" y="2261143"/>
            <a:ext cx="11095528" cy="1754326"/>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approach are incredibly good with datasets that have a hierarchical structure.</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are statistical model written in multiple levels (i.e., hierarchical form) to estimate parameters of the posterior distribution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Example: Intestinal parasitaemia among school children in Tanzania and infection status linked with anaemia   </a:t>
            </a:r>
          </a:p>
        </p:txBody>
      </p:sp>
      <p:sp>
        <p:nvSpPr>
          <p:cNvPr id="7" name="Slide Number Placeholder 3">
            <a:extLst>
              <a:ext uri="{FF2B5EF4-FFF2-40B4-BE49-F238E27FC236}">
                <a16:creationId xmlns:a16="http://schemas.microsoft.com/office/drawing/2014/main" id="{AF6D4A36-4F70-C263-F757-C9706F4DF3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ectangle 189">
            <a:extLst>
              <a:ext uri="{FF2B5EF4-FFF2-40B4-BE49-F238E27FC236}">
                <a16:creationId xmlns:a16="http://schemas.microsoft.com/office/drawing/2014/main" id="{70BE4172-504F-8183-B90D-96445DDF325C}"/>
              </a:ext>
            </a:extLst>
          </p:cNvPr>
          <p:cNvSpPr/>
          <p:nvPr/>
        </p:nvSpPr>
        <p:spPr>
          <a:xfrm>
            <a:off x="734898"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2833DE58-5271-A4B4-8902-3D954FA05CB6}"/>
              </a:ext>
            </a:extLst>
          </p:cNvPr>
          <p:cNvSpPr/>
          <p:nvPr/>
        </p:nvSpPr>
        <p:spPr>
          <a:xfrm>
            <a:off x="1033947" y="479613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5BA79BA8-3784-E7DA-7786-533E665F817B}"/>
              </a:ext>
            </a:extLst>
          </p:cNvPr>
          <p:cNvSpPr/>
          <p:nvPr/>
        </p:nvSpPr>
        <p:spPr>
          <a:xfrm>
            <a:off x="1332996" y="479613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0E0FF9D4-1B2F-421E-E0B0-C4ECAB624731}"/>
              </a:ext>
            </a:extLst>
          </p:cNvPr>
          <p:cNvSpPr/>
          <p:nvPr/>
        </p:nvSpPr>
        <p:spPr>
          <a:xfrm>
            <a:off x="1617668" y="480220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a:extLst>
              <a:ext uri="{FF2B5EF4-FFF2-40B4-BE49-F238E27FC236}">
                <a16:creationId xmlns:a16="http://schemas.microsoft.com/office/drawing/2014/main" id="{1102A66D-4D69-252C-D594-FC376130E7CD}"/>
              </a:ext>
            </a:extLst>
          </p:cNvPr>
          <p:cNvSpPr/>
          <p:nvPr/>
        </p:nvSpPr>
        <p:spPr>
          <a:xfrm>
            <a:off x="1344498" y="511739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FE37B9DB-433A-C841-B262-FEA8A5642C01}"/>
              </a:ext>
            </a:extLst>
          </p:cNvPr>
          <p:cNvSpPr/>
          <p:nvPr/>
        </p:nvSpPr>
        <p:spPr>
          <a:xfrm>
            <a:off x="1637796" y="51173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53ADC1AD-5FD7-EE9E-2EC5-158219E30EB5}"/>
              </a:ext>
            </a:extLst>
          </p:cNvPr>
          <p:cNvSpPr/>
          <p:nvPr/>
        </p:nvSpPr>
        <p:spPr>
          <a:xfrm>
            <a:off x="1928219" y="512346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E27100D7-C23F-B018-659C-B44E0C503F67}"/>
              </a:ext>
            </a:extLst>
          </p:cNvPr>
          <p:cNvSpPr/>
          <p:nvPr/>
        </p:nvSpPr>
        <p:spPr>
          <a:xfrm>
            <a:off x="1710294"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705597E1-BD07-99EA-D7EA-14D82C2803F3}"/>
              </a:ext>
            </a:extLst>
          </p:cNvPr>
          <p:cNvSpPr/>
          <p:nvPr/>
        </p:nvSpPr>
        <p:spPr>
          <a:xfrm>
            <a:off x="2009343"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7AD7E7F5-5E7C-494E-35A7-3CB375B5B95C}"/>
              </a:ext>
            </a:extLst>
          </p:cNvPr>
          <p:cNvSpPr/>
          <p:nvPr/>
        </p:nvSpPr>
        <p:spPr>
          <a:xfrm>
            <a:off x="2312399" y="544206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FD744D21-BB1E-4DBB-EB59-C9B6E651763E}"/>
              </a:ext>
            </a:extLst>
          </p:cNvPr>
          <p:cNvSpPr/>
          <p:nvPr/>
        </p:nvSpPr>
        <p:spPr>
          <a:xfrm>
            <a:off x="3563840"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CFC1606F-43D9-CA42-0300-63A4C0A53ECB}"/>
              </a:ext>
            </a:extLst>
          </p:cNvPr>
          <p:cNvSpPr/>
          <p:nvPr/>
        </p:nvSpPr>
        <p:spPr>
          <a:xfrm>
            <a:off x="6533595"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F056EAFD-21BB-B6BA-AFAC-B56192DD181F}"/>
              </a:ext>
            </a:extLst>
          </p:cNvPr>
          <p:cNvSpPr/>
          <p:nvPr/>
        </p:nvSpPr>
        <p:spPr>
          <a:xfrm>
            <a:off x="9362537"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5B9614F6-BA39-0AC5-4E34-66630F8EE894}"/>
                  </a:ext>
                </a:extLst>
              </p:cNvPr>
              <p:cNvSpPr txBox="1"/>
              <p:nvPr/>
            </p:nvSpPr>
            <p:spPr>
              <a:xfrm>
                <a:off x="2012558" y="6338760"/>
                <a:ext cx="75560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3" name="TextBox 202">
                <a:extLst>
                  <a:ext uri="{FF2B5EF4-FFF2-40B4-BE49-F238E27FC236}">
                    <a16:creationId xmlns:a16="http://schemas.microsoft.com/office/drawing/2014/main" id="{5B9614F6-BA39-0AC5-4E34-66630F8EE894}"/>
                  </a:ext>
                </a:extLst>
              </p:cNvPr>
              <p:cNvSpPr txBox="1">
                <a:spLocks noRot="1" noChangeAspect="1" noMove="1" noResize="1" noEditPoints="1" noAdjustHandles="1" noChangeArrowheads="1" noChangeShapeType="1" noTextEdit="1"/>
              </p:cNvSpPr>
              <p:nvPr/>
            </p:nvSpPr>
            <p:spPr>
              <a:xfrm>
                <a:off x="2012558" y="6338760"/>
                <a:ext cx="755607" cy="369332"/>
              </a:xfrm>
              <a:prstGeom prst="rect">
                <a:avLst/>
              </a:prstGeom>
              <a:blipFill>
                <a:blip r:embed="rId3"/>
                <a:stretch>
                  <a:fillRect l="-3333" r="-21667"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2D57A06F-385A-F7F0-F0BD-26A8F5BA3A87}"/>
                  </a:ext>
                </a:extLst>
              </p:cNvPr>
              <p:cNvSpPr txBox="1"/>
              <p:nvPr/>
            </p:nvSpPr>
            <p:spPr>
              <a:xfrm>
                <a:off x="493587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4" name="TextBox 203">
                <a:extLst>
                  <a:ext uri="{FF2B5EF4-FFF2-40B4-BE49-F238E27FC236}">
                    <a16:creationId xmlns:a16="http://schemas.microsoft.com/office/drawing/2014/main" id="{2D57A06F-385A-F7F0-F0BD-26A8F5BA3A87}"/>
                  </a:ext>
                </a:extLst>
              </p:cNvPr>
              <p:cNvSpPr txBox="1">
                <a:spLocks noRot="1" noChangeAspect="1" noMove="1" noResize="1" noEditPoints="1" noAdjustHandles="1" noChangeArrowheads="1" noChangeShapeType="1" noTextEdit="1"/>
              </p:cNvSpPr>
              <p:nvPr/>
            </p:nvSpPr>
            <p:spPr>
              <a:xfrm>
                <a:off x="4935871" y="6338150"/>
                <a:ext cx="662881" cy="369332"/>
              </a:xfrm>
              <a:prstGeom prst="rect">
                <a:avLst/>
              </a:prstGeom>
              <a:blipFill>
                <a:blip r:embed="rId4"/>
                <a:stretch>
                  <a:fillRect l="-3774" r="-4150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28F2983-58FC-B27D-C31C-4F3B2D7788FF}"/>
                  </a:ext>
                </a:extLst>
              </p:cNvPr>
              <p:cNvSpPr txBox="1"/>
              <p:nvPr/>
            </p:nvSpPr>
            <p:spPr>
              <a:xfrm>
                <a:off x="785948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5" name="TextBox 204">
                <a:extLst>
                  <a:ext uri="{FF2B5EF4-FFF2-40B4-BE49-F238E27FC236}">
                    <a16:creationId xmlns:a16="http://schemas.microsoft.com/office/drawing/2014/main" id="{128F2983-58FC-B27D-C31C-4F3B2D7788FF}"/>
                  </a:ext>
                </a:extLst>
              </p:cNvPr>
              <p:cNvSpPr txBox="1">
                <a:spLocks noRot="1" noChangeAspect="1" noMove="1" noResize="1" noEditPoints="1" noAdjustHandles="1" noChangeArrowheads="1" noChangeShapeType="1" noTextEdit="1"/>
              </p:cNvSpPr>
              <p:nvPr/>
            </p:nvSpPr>
            <p:spPr>
              <a:xfrm>
                <a:off x="7859481" y="6338150"/>
                <a:ext cx="662881" cy="369332"/>
              </a:xfrm>
              <a:prstGeom prst="rect">
                <a:avLst/>
              </a:prstGeom>
              <a:blipFill>
                <a:blip r:embed="rId5"/>
                <a:stretch>
                  <a:fillRect l="-1852" r="-3888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54ADBA83-2B3F-776B-334A-7AC1255A547D}"/>
                  </a:ext>
                </a:extLst>
              </p:cNvPr>
              <p:cNvSpPr txBox="1"/>
              <p:nvPr/>
            </p:nvSpPr>
            <p:spPr>
              <a:xfrm>
                <a:off x="10734568" y="6349697"/>
                <a:ext cx="980602" cy="369332"/>
              </a:xfrm>
              <a:prstGeom prst="rect">
                <a:avLst/>
              </a:prstGeom>
              <a:noFill/>
            </p:spPr>
            <p:txBody>
              <a:bodyPr wrap="square" rtlCol="0">
                <a:spAutoFit/>
              </a:bodyPr>
              <a:lstStyle/>
              <a:p>
                <a:pPr algn="l"/>
                <a14:m>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𝑛</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𝑛</m:t>
                        </m:r>
                      </m:sub>
                    </m:sSub>
                  </m:oMath>
                </a14:m>
                <a:r>
                  <a:rPr lang="en-GB" dirty="0">
                    <a:latin typeface="Helvetica Neue Light" panose="02000403000000020004" pitchFamily="2" charset="0"/>
                    <a:ea typeface="Helvetica Neue Light" panose="02000403000000020004" pitchFamily="2" charset="0"/>
                  </a:rPr>
                  <a:t>)</a:t>
                </a:r>
              </a:p>
            </p:txBody>
          </p:sp>
        </mc:Choice>
        <mc:Fallback xmlns="">
          <p:sp>
            <p:nvSpPr>
              <p:cNvPr id="206" name="TextBox 205">
                <a:extLst>
                  <a:ext uri="{FF2B5EF4-FFF2-40B4-BE49-F238E27FC236}">
                    <a16:creationId xmlns:a16="http://schemas.microsoft.com/office/drawing/2014/main" id="{54ADBA83-2B3F-776B-334A-7AC1255A547D}"/>
                  </a:ext>
                </a:extLst>
              </p:cNvPr>
              <p:cNvSpPr txBox="1">
                <a:spLocks noRot="1" noChangeAspect="1" noMove="1" noResize="1" noEditPoints="1" noAdjustHandles="1" noChangeArrowheads="1" noChangeShapeType="1" noTextEdit="1"/>
              </p:cNvSpPr>
              <p:nvPr/>
            </p:nvSpPr>
            <p:spPr>
              <a:xfrm>
                <a:off x="10734568" y="6349697"/>
                <a:ext cx="980602" cy="369332"/>
              </a:xfrm>
              <a:prstGeom prst="rect">
                <a:avLst/>
              </a:prstGeom>
              <a:blipFill>
                <a:blip r:embed="rId6"/>
                <a:stretch>
                  <a:fillRect l="-2564" t="-10345" b="-27586"/>
                </a:stretch>
              </a:blipFill>
            </p:spPr>
            <p:txBody>
              <a:bodyPr/>
              <a:lstStyle/>
              <a:p>
                <a:r>
                  <a:rPr lang="en-GB">
                    <a:noFill/>
                  </a:rPr>
                  <a:t> </a:t>
                </a:r>
              </a:p>
            </p:txBody>
          </p:sp>
        </mc:Fallback>
      </mc:AlternateContent>
      <p:sp>
        <p:nvSpPr>
          <p:cNvPr id="207" name="TextBox 206">
            <a:extLst>
              <a:ext uri="{FF2B5EF4-FFF2-40B4-BE49-F238E27FC236}">
                <a16:creationId xmlns:a16="http://schemas.microsoft.com/office/drawing/2014/main" id="{0414B17D-153A-0196-C0AE-A320ED85E342}"/>
              </a:ext>
            </a:extLst>
          </p:cNvPr>
          <p:cNvSpPr txBox="1"/>
          <p:nvPr/>
        </p:nvSpPr>
        <p:spPr>
          <a:xfrm>
            <a:off x="8822537" y="5191525"/>
            <a:ext cx="662881"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t>
            </a:r>
          </a:p>
        </p:txBody>
      </p:sp>
      <p:sp>
        <p:nvSpPr>
          <p:cNvPr id="208" name="Oval 207">
            <a:extLst>
              <a:ext uri="{FF2B5EF4-FFF2-40B4-BE49-F238E27FC236}">
                <a16:creationId xmlns:a16="http://schemas.microsoft.com/office/drawing/2014/main" id="{2BC4F605-E58D-918B-C0EA-08EF474CC06D}"/>
              </a:ext>
            </a:extLst>
          </p:cNvPr>
          <p:cNvSpPr/>
          <p:nvPr/>
        </p:nvSpPr>
        <p:spPr>
          <a:xfrm>
            <a:off x="3768927" y="488898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a:extLst>
              <a:ext uri="{FF2B5EF4-FFF2-40B4-BE49-F238E27FC236}">
                <a16:creationId xmlns:a16="http://schemas.microsoft.com/office/drawing/2014/main" id="{3EA15D1C-EF3C-48EC-D116-686A52BC76DB}"/>
              </a:ext>
            </a:extLst>
          </p:cNvPr>
          <p:cNvSpPr/>
          <p:nvPr/>
        </p:nvSpPr>
        <p:spPr>
          <a:xfrm>
            <a:off x="4662260" y="489902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al 209">
            <a:extLst>
              <a:ext uri="{FF2B5EF4-FFF2-40B4-BE49-F238E27FC236}">
                <a16:creationId xmlns:a16="http://schemas.microsoft.com/office/drawing/2014/main" id="{DC301CF2-DDE5-5F39-85C1-9B5B463415C3}"/>
              </a:ext>
            </a:extLst>
          </p:cNvPr>
          <p:cNvSpPr/>
          <p:nvPr/>
        </p:nvSpPr>
        <p:spPr>
          <a:xfrm>
            <a:off x="4352648" y="489504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Oval 210">
            <a:extLst>
              <a:ext uri="{FF2B5EF4-FFF2-40B4-BE49-F238E27FC236}">
                <a16:creationId xmlns:a16="http://schemas.microsoft.com/office/drawing/2014/main" id="{DEC6F480-388B-0D3E-7A33-893CEEBD95C5}"/>
              </a:ext>
            </a:extLst>
          </p:cNvPr>
          <p:cNvSpPr/>
          <p:nvPr/>
        </p:nvSpPr>
        <p:spPr>
          <a:xfrm>
            <a:off x="4054822" y="489040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a:extLst>
              <a:ext uri="{FF2B5EF4-FFF2-40B4-BE49-F238E27FC236}">
                <a16:creationId xmlns:a16="http://schemas.microsoft.com/office/drawing/2014/main" id="{0F2E30EF-A287-6335-A923-F27C9EB394B3}"/>
              </a:ext>
            </a:extLst>
          </p:cNvPr>
          <p:cNvSpPr/>
          <p:nvPr/>
        </p:nvSpPr>
        <p:spPr>
          <a:xfrm>
            <a:off x="4372776" y="521024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a:extLst>
              <a:ext uri="{FF2B5EF4-FFF2-40B4-BE49-F238E27FC236}">
                <a16:creationId xmlns:a16="http://schemas.microsoft.com/office/drawing/2014/main" id="{2823FA9C-99F1-6EC0-623F-EB6D9B6D3E18}"/>
              </a:ext>
            </a:extLst>
          </p:cNvPr>
          <p:cNvSpPr/>
          <p:nvPr/>
        </p:nvSpPr>
        <p:spPr>
          <a:xfrm>
            <a:off x="4663199" y="521631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val 213">
            <a:extLst>
              <a:ext uri="{FF2B5EF4-FFF2-40B4-BE49-F238E27FC236}">
                <a16:creationId xmlns:a16="http://schemas.microsoft.com/office/drawing/2014/main" id="{AED9AB35-40C0-3BB8-AC63-1B8D625AAAC1}"/>
              </a:ext>
            </a:extLst>
          </p:cNvPr>
          <p:cNvSpPr/>
          <p:nvPr/>
        </p:nvSpPr>
        <p:spPr>
          <a:xfrm>
            <a:off x="4111108" y="521631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a:extLst>
              <a:ext uri="{FF2B5EF4-FFF2-40B4-BE49-F238E27FC236}">
                <a16:creationId xmlns:a16="http://schemas.microsoft.com/office/drawing/2014/main" id="{C34342EC-9E27-E0FB-7E75-ED556F73A381}"/>
              </a:ext>
            </a:extLst>
          </p:cNvPr>
          <p:cNvSpPr/>
          <p:nvPr/>
        </p:nvSpPr>
        <p:spPr>
          <a:xfrm>
            <a:off x="4085698" y="553644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a:extLst>
              <a:ext uri="{FF2B5EF4-FFF2-40B4-BE49-F238E27FC236}">
                <a16:creationId xmlns:a16="http://schemas.microsoft.com/office/drawing/2014/main" id="{720EC9CA-7FDD-88AC-1A89-EF4D5ACCA355}"/>
              </a:ext>
            </a:extLst>
          </p:cNvPr>
          <p:cNvSpPr/>
          <p:nvPr/>
        </p:nvSpPr>
        <p:spPr>
          <a:xfrm>
            <a:off x="4387662" y="554738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Oval 216">
            <a:extLst>
              <a:ext uri="{FF2B5EF4-FFF2-40B4-BE49-F238E27FC236}">
                <a16:creationId xmlns:a16="http://schemas.microsoft.com/office/drawing/2014/main" id="{36350CF2-72E2-3A72-F0E9-34A135082869}"/>
              </a:ext>
            </a:extLst>
          </p:cNvPr>
          <p:cNvSpPr/>
          <p:nvPr/>
        </p:nvSpPr>
        <p:spPr>
          <a:xfrm>
            <a:off x="6733235" y="491946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Oval 217">
            <a:extLst>
              <a:ext uri="{FF2B5EF4-FFF2-40B4-BE49-F238E27FC236}">
                <a16:creationId xmlns:a16="http://schemas.microsoft.com/office/drawing/2014/main" id="{B75306CF-62E9-8500-7642-36988C1CDF59}"/>
              </a:ext>
            </a:extLst>
          </p:cNvPr>
          <p:cNvSpPr/>
          <p:nvPr/>
        </p:nvSpPr>
        <p:spPr>
          <a:xfrm>
            <a:off x="7626568"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a:extLst>
              <a:ext uri="{FF2B5EF4-FFF2-40B4-BE49-F238E27FC236}">
                <a16:creationId xmlns:a16="http://schemas.microsoft.com/office/drawing/2014/main" id="{675CA397-8CE9-3300-5929-6AC5E06786C6}"/>
              </a:ext>
            </a:extLst>
          </p:cNvPr>
          <p:cNvSpPr/>
          <p:nvPr/>
        </p:nvSpPr>
        <p:spPr>
          <a:xfrm>
            <a:off x="7316956"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Oval 219">
            <a:extLst>
              <a:ext uri="{FF2B5EF4-FFF2-40B4-BE49-F238E27FC236}">
                <a16:creationId xmlns:a16="http://schemas.microsoft.com/office/drawing/2014/main" id="{583A90E9-C0FF-3ED1-E2DA-86AD8CE00C02}"/>
              </a:ext>
            </a:extLst>
          </p:cNvPr>
          <p:cNvSpPr/>
          <p:nvPr/>
        </p:nvSpPr>
        <p:spPr>
          <a:xfrm>
            <a:off x="7019130" y="492088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Oval 220">
            <a:extLst>
              <a:ext uri="{FF2B5EF4-FFF2-40B4-BE49-F238E27FC236}">
                <a16:creationId xmlns:a16="http://schemas.microsoft.com/office/drawing/2014/main" id="{640F1B44-0E1F-653D-E9D4-B8D0086A3548}"/>
              </a:ext>
            </a:extLst>
          </p:cNvPr>
          <p:cNvSpPr/>
          <p:nvPr/>
        </p:nvSpPr>
        <p:spPr>
          <a:xfrm>
            <a:off x="7337084"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Oval 221">
            <a:extLst>
              <a:ext uri="{FF2B5EF4-FFF2-40B4-BE49-F238E27FC236}">
                <a16:creationId xmlns:a16="http://schemas.microsoft.com/office/drawing/2014/main" id="{647DA39D-73A9-6BFA-A042-910D00D9C107}"/>
              </a:ext>
            </a:extLst>
          </p:cNvPr>
          <p:cNvSpPr/>
          <p:nvPr/>
        </p:nvSpPr>
        <p:spPr>
          <a:xfrm>
            <a:off x="7627507"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Oval 222">
            <a:extLst>
              <a:ext uri="{FF2B5EF4-FFF2-40B4-BE49-F238E27FC236}">
                <a16:creationId xmlns:a16="http://schemas.microsoft.com/office/drawing/2014/main" id="{4EDDFE65-5E98-E1B0-56C2-D970FCE2B6E5}"/>
              </a:ext>
            </a:extLst>
          </p:cNvPr>
          <p:cNvSpPr/>
          <p:nvPr/>
        </p:nvSpPr>
        <p:spPr>
          <a:xfrm>
            <a:off x="7075416"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Oval 223">
            <a:extLst>
              <a:ext uri="{FF2B5EF4-FFF2-40B4-BE49-F238E27FC236}">
                <a16:creationId xmlns:a16="http://schemas.microsoft.com/office/drawing/2014/main" id="{FC45DE72-BAFC-CAA8-14DE-2ED78EB1F516}"/>
              </a:ext>
            </a:extLst>
          </p:cNvPr>
          <p:cNvSpPr/>
          <p:nvPr/>
        </p:nvSpPr>
        <p:spPr>
          <a:xfrm>
            <a:off x="7050006"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Oval 224">
            <a:extLst>
              <a:ext uri="{FF2B5EF4-FFF2-40B4-BE49-F238E27FC236}">
                <a16:creationId xmlns:a16="http://schemas.microsoft.com/office/drawing/2014/main" id="{DB1E5737-D1AC-E380-3C49-B4B261DB7925}"/>
              </a:ext>
            </a:extLst>
          </p:cNvPr>
          <p:cNvSpPr/>
          <p:nvPr/>
        </p:nvSpPr>
        <p:spPr>
          <a:xfrm>
            <a:off x="7351970"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al 225">
            <a:extLst>
              <a:ext uri="{FF2B5EF4-FFF2-40B4-BE49-F238E27FC236}">
                <a16:creationId xmlns:a16="http://schemas.microsoft.com/office/drawing/2014/main" id="{787BD2D4-A6F2-C4CF-D41A-9E444062C0AE}"/>
              </a:ext>
            </a:extLst>
          </p:cNvPr>
          <p:cNvSpPr/>
          <p:nvPr/>
        </p:nvSpPr>
        <p:spPr>
          <a:xfrm>
            <a:off x="9982948" y="493981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a:extLst>
              <a:ext uri="{FF2B5EF4-FFF2-40B4-BE49-F238E27FC236}">
                <a16:creationId xmlns:a16="http://schemas.microsoft.com/office/drawing/2014/main" id="{64F43968-24B1-E4CB-FF18-AD2E00AFB3D9}"/>
              </a:ext>
            </a:extLst>
          </p:cNvPr>
          <p:cNvSpPr/>
          <p:nvPr/>
        </p:nvSpPr>
        <p:spPr>
          <a:xfrm>
            <a:off x="10546505"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a:extLst>
              <a:ext uri="{FF2B5EF4-FFF2-40B4-BE49-F238E27FC236}">
                <a16:creationId xmlns:a16="http://schemas.microsoft.com/office/drawing/2014/main" id="{13BEA775-37D9-DBE6-9FB5-0BBD190FBAFF}"/>
              </a:ext>
            </a:extLst>
          </p:cNvPr>
          <p:cNvSpPr/>
          <p:nvPr/>
        </p:nvSpPr>
        <p:spPr>
          <a:xfrm>
            <a:off x="10236893"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val 228">
            <a:extLst>
              <a:ext uri="{FF2B5EF4-FFF2-40B4-BE49-F238E27FC236}">
                <a16:creationId xmlns:a16="http://schemas.microsoft.com/office/drawing/2014/main" id="{CE37C3CC-B254-99E6-7A5D-033EFBAC0225}"/>
              </a:ext>
            </a:extLst>
          </p:cNvPr>
          <p:cNvSpPr/>
          <p:nvPr/>
        </p:nvSpPr>
        <p:spPr>
          <a:xfrm>
            <a:off x="9982947" y="462842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Oval 229">
            <a:extLst>
              <a:ext uri="{FF2B5EF4-FFF2-40B4-BE49-F238E27FC236}">
                <a16:creationId xmlns:a16="http://schemas.microsoft.com/office/drawing/2014/main" id="{3529718B-2F8E-5401-CE36-1FB66B128409}"/>
              </a:ext>
            </a:extLst>
          </p:cNvPr>
          <p:cNvSpPr/>
          <p:nvPr/>
        </p:nvSpPr>
        <p:spPr>
          <a:xfrm>
            <a:off x="10257021"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Oval 230">
            <a:extLst>
              <a:ext uri="{FF2B5EF4-FFF2-40B4-BE49-F238E27FC236}">
                <a16:creationId xmlns:a16="http://schemas.microsoft.com/office/drawing/2014/main" id="{FA2CCF41-209A-4C38-14AB-BCECA095CEAB}"/>
              </a:ext>
            </a:extLst>
          </p:cNvPr>
          <p:cNvSpPr/>
          <p:nvPr/>
        </p:nvSpPr>
        <p:spPr>
          <a:xfrm>
            <a:off x="10547444"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Oval 231">
            <a:extLst>
              <a:ext uri="{FF2B5EF4-FFF2-40B4-BE49-F238E27FC236}">
                <a16:creationId xmlns:a16="http://schemas.microsoft.com/office/drawing/2014/main" id="{7928655E-1437-FB30-DA0B-4B7778E40DAE}"/>
              </a:ext>
            </a:extLst>
          </p:cNvPr>
          <p:cNvSpPr/>
          <p:nvPr/>
        </p:nvSpPr>
        <p:spPr>
          <a:xfrm>
            <a:off x="9995353"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Oval 232">
            <a:extLst>
              <a:ext uri="{FF2B5EF4-FFF2-40B4-BE49-F238E27FC236}">
                <a16:creationId xmlns:a16="http://schemas.microsoft.com/office/drawing/2014/main" id="{35A54F89-9BB0-FE41-660B-5274A20F54A5}"/>
              </a:ext>
            </a:extLst>
          </p:cNvPr>
          <p:cNvSpPr/>
          <p:nvPr/>
        </p:nvSpPr>
        <p:spPr>
          <a:xfrm>
            <a:off x="9969943"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Oval 233">
            <a:extLst>
              <a:ext uri="{FF2B5EF4-FFF2-40B4-BE49-F238E27FC236}">
                <a16:creationId xmlns:a16="http://schemas.microsoft.com/office/drawing/2014/main" id="{6BCDA0AD-7071-B755-DCD2-BB59BADC4E3D}"/>
              </a:ext>
            </a:extLst>
          </p:cNvPr>
          <p:cNvSpPr/>
          <p:nvPr/>
        </p:nvSpPr>
        <p:spPr>
          <a:xfrm>
            <a:off x="10271907"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Oval 234">
            <a:extLst>
              <a:ext uri="{FF2B5EF4-FFF2-40B4-BE49-F238E27FC236}">
                <a16:creationId xmlns:a16="http://schemas.microsoft.com/office/drawing/2014/main" id="{BA7FCECE-B1D1-15A3-BF07-04382006F95E}"/>
              </a:ext>
            </a:extLst>
          </p:cNvPr>
          <p:cNvSpPr/>
          <p:nvPr/>
        </p:nvSpPr>
        <p:spPr>
          <a:xfrm>
            <a:off x="4689952" y="55508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val 235">
            <a:extLst>
              <a:ext uri="{FF2B5EF4-FFF2-40B4-BE49-F238E27FC236}">
                <a16:creationId xmlns:a16="http://schemas.microsoft.com/office/drawing/2014/main" id="{79825565-4C59-8527-D438-26413FD696B2}"/>
              </a:ext>
            </a:extLst>
          </p:cNvPr>
          <p:cNvSpPr/>
          <p:nvPr/>
        </p:nvSpPr>
        <p:spPr>
          <a:xfrm>
            <a:off x="8223865" y="525788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val 236">
            <a:extLst>
              <a:ext uri="{FF2B5EF4-FFF2-40B4-BE49-F238E27FC236}">
                <a16:creationId xmlns:a16="http://schemas.microsoft.com/office/drawing/2014/main" id="{4F1C334E-28E0-57D1-75C4-42B5A8388B8E}"/>
              </a:ext>
            </a:extLst>
          </p:cNvPr>
          <p:cNvSpPr/>
          <p:nvPr/>
        </p:nvSpPr>
        <p:spPr>
          <a:xfrm>
            <a:off x="5273673" y="55568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Oval 237">
            <a:extLst>
              <a:ext uri="{FF2B5EF4-FFF2-40B4-BE49-F238E27FC236}">
                <a16:creationId xmlns:a16="http://schemas.microsoft.com/office/drawing/2014/main" id="{9B1F4336-98DA-988A-25A1-01978CBC1585}"/>
              </a:ext>
            </a:extLst>
          </p:cNvPr>
          <p:cNvSpPr/>
          <p:nvPr/>
        </p:nvSpPr>
        <p:spPr>
          <a:xfrm>
            <a:off x="4975847" y="555225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Oval 238">
            <a:extLst>
              <a:ext uri="{FF2B5EF4-FFF2-40B4-BE49-F238E27FC236}">
                <a16:creationId xmlns:a16="http://schemas.microsoft.com/office/drawing/2014/main" id="{3A6A2FFE-00EB-8F4B-CFA7-CB1A02D9751C}"/>
              </a:ext>
            </a:extLst>
          </p:cNvPr>
          <p:cNvSpPr/>
          <p:nvPr/>
        </p:nvSpPr>
        <p:spPr>
          <a:xfrm>
            <a:off x="7934381" y="556910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Oval 239">
            <a:extLst>
              <a:ext uri="{FF2B5EF4-FFF2-40B4-BE49-F238E27FC236}">
                <a16:creationId xmlns:a16="http://schemas.microsoft.com/office/drawing/2014/main" id="{488CDBD2-5545-9167-4BAC-3C8B8DF6964F}"/>
              </a:ext>
            </a:extLst>
          </p:cNvPr>
          <p:cNvSpPr/>
          <p:nvPr/>
        </p:nvSpPr>
        <p:spPr>
          <a:xfrm>
            <a:off x="8224804" y="557516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Oval 240">
            <a:extLst>
              <a:ext uri="{FF2B5EF4-FFF2-40B4-BE49-F238E27FC236}">
                <a16:creationId xmlns:a16="http://schemas.microsoft.com/office/drawing/2014/main" id="{4B4018D7-B13B-197C-A02C-F527E592DA42}"/>
              </a:ext>
            </a:extLst>
          </p:cNvPr>
          <p:cNvSpPr/>
          <p:nvPr/>
        </p:nvSpPr>
        <p:spPr>
          <a:xfrm>
            <a:off x="7672713" y="55751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Oval 241">
            <a:extLst>
              <a:ext uri="{FF2B5EF4-FFF2-40B4-BE49-F238E27FC236}">
                <a16:creationId xmlns:a16="http://schemas.microsoft.com/office/drawing/2014/main" id="{BF9F92A8-26F2-6DCB-2A1A-2322C80F8EE3}"/>
              </a:ext>
            </a:extLst>
          </p:cNvPr>
          <p:cNvSpPr/>
          <p:nvPr/>
        </p:nvSpPr>
        <p:spPr>
          <a:xfrm>
            <a:off x="7647303" y="589530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Oval 242">
            <a:extLst>
              <a:ext uri="{FF2B5EF4-FFF2-40B4-BE49-F238E27FC236}">
                <a16:creationId xmlns:a16="http://schemas.microsoft.com/office/drawing/2014/main" id="{662ABD56-5054-ECD7-ECD1-08BA4588A222}"/>
              </a:ext>
            </a:extLst>
          </p:cNvPr>
          <p:cNvSpPr/>
          <p:nvPr/>
        </p:nvSpPr>
        <p:spPr>
          <a:xfrm>
            <a:off x="7949267" y="590623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TextBox 243">
            <a:extLst>
              <a:ext uri="{FF2B5EF4-FFF2-40B4-BE49-F238E27FC236}">
                <a16:creationId xmlns:a16="http://schemas.microsoft.com/office/drawing/2014/main" id="{2B3F145C-BCA4-6C96-82FD-FF122ACFAFE0}"/>
              </a:ext>
            </a:extLst>
          </p:cNvPr>
          <p:cNvSpPr txBox="1"/>
          <p:nvPr/>
        </p:nvSpPr>
        <p:spPr>
          <a:xfrm>
            <a:off x="798572" y="5948603"/>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1</a:t>
            </a:r>
          </a:p>
        </p:txBody>
      </p:sp>
      <p:sp>
        <p:nvSpPr>
          <p:cNvPr id="245" name="TextBox 244">
            <a:extLst>
              <a:ext uri="{FF2B5EF4-FFF2-40B4-BE49-F238E27FC236}">
                <a16:creationId xmlns:a16="http://schemas.microsoft.com/office/drawing/2014/main" id="{4A1F57E4-F1F5-A85A-F08D-E50649CBBE67}"/>
              </a:ext>
            </a:extLst>
          </p:cNvPr>
          <p:cNvSpPr txBox="1"/>
          <p:nvPr/>
        </p:nvSpPr>
        <p:spPr>
          <a:xfrm>
            <a:off x="3563840" y="5969428"/>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2</a:t>
            </a:r>
          </a:p>
        </p:txBody>
      </p:sp>
      <p:sp>
        <p:nvSpPr>
          <p:cNvPr id="246" name="TextBox 245">
            <a:extLst>
              <a:ext uri="{FF2B5EF4-FFF2-40B4-BE49-F238E27FC236}">
                <a16:creationId xmlns:a16="http://schemas.microsoft.com/office/drawing/2014/main" id="{172DD1C4-0EFE-A9D1-6610-3E13A96D045C}"/>
              </a:ext>
            </a:extLst>
          </p:cNvPr>
          <p:cNvSpPr txBox="1"/>
          <p:nvPr/>
        </p:nvSpPr>
        <p:spPr>
          <a:xfrm>
            <a:off x="6543066" y="5980365"/>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3</a:t>
            </a:r>
          </a:p>
        </p:txBody>
      </p:sp>
      <p:sp>
        <p:nvSpPr>
          <p:cNvPr id="247" name="TextBox 246">
            <a:extLst>
              <a:ext uri="{FF2B5EF4-FFF2-40B4-BE49-F238E27FC236}">
                <a16:creationId xmlns:a16="http://schemas.microsoft.com/office/drawing/2014/main" id="{2E007D90-4E31-9E6A-10C3-3E3FB81B2946}"/>
              </a:ext>
            </a:extLst>
          </p:cNvPr>
          <p:cNvSpPr txBox="1"/>
          <p:nvPr/>
        </p:nvSpPr>
        <p:spPr>
          <a:xfrm>
            <a:off x="9372008" y="5972614"/>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a:t>
            </a:r>
            <a:r>
              <a:rPr lang="en-GB" i="1" dirty="0">
                <a:latin typeface="Helvetica Neue Light" panose="02000403000000020004" pitchFamily="2" charset="0"/>
                <a:ea typeface="Helvetica Neue Light" panose="02000403000000020004" pitchFamily="2" charset="0"/>
              </a:rPr>
              <a:t>n</a:t>
            </a:r>
            <a:endParaRPr lang="en-GB" dirty="0">
              <a:latin typeface="Helvetica Neue Light" panose="02000403000000020004" pitchFamily="2" charset="0"/>
              <a:ea typeface="Helvetica Neue Light" panose="02000403000000020004" pitchFamily="2" charset="0"/>
            </a:endParaRPr>
          </a:p>
        </p:txBody>
      </p:sp>
      <p:sp>
        <p:nvSpPr>
          <p:cNvPr id="248" name="TextBox 247">
            <a:extLst>
              <a:ext uri="{FF2B5EF4-FFF2-40B4-BE49-F238E27FC236}">
                <a16:creationId xmlns:a16="http://schemas.microsoft.com/office/drawing/2014/main" id="{C86AEE4E-E501-BF55-9AF2-632E2D66B1D0}"/>
              </a:ext>
            </a:extLst>
          </p:cNvPr>
          <p:cNvSpPr txBox="1"/>
          <p:nvPr/>
        </p:nvSpPr>
        <p:spPr>
          <a:xfrm>
            <a:off x="80367" y="6353539"/>
            <a:ext cx="1746383" cy="338554"/>
          </a:xfrm>
          <a:prstGeom prst="rect">
            <a:avLst/>
          </a:prstGeom>
          <a:noFill/>
        </p:spPr>
        <p:txBody>
          <a:bodyPr wrap="square" rtlCol="0">
            <a:spAutoFit/>
          </a:bodyPr>
          <a:lstStyle/>
          <a:p>
            <a:pPr algn="l"/>
            <a:r>
              <a:rPr lang="en-GB" sz="1600" b="1" dirty="0">
                <a:latin typeface="Helvetica Neue Light" panose="02000403000000020004" pitchFamily="2" charset="0"/>
                <a:ea typeface="Helvetica Neue Light" panose="02000403000000020004" pitchFamily="2" charset="0"/>
              </a:rPr>
              <a:t>Point locations:</a:t>
            </a:r>
          </a:p>
        </p:txBody>
      </p:sp>
      <p:sp>
        <p:nvSpPr>
          <p:cNvPr id="249" name="Oval 248">
            <a:extLst>
              <a:ext uri="{FF2B5EF4-FFF2-40B4-BE49-F238E27FC236}">
                <a16:creationId xmlns:a16="http://schemas.microsoft.com/office/drawing/2014/main" id="{6B8C5070-7E3E-04F9-DD4A-B95174A53A31}"/>
              </a:ext>
            </a:extLst>
          </p:cNvPr>
          <p:cNvSpPr/>
          <p:nvPr/>
        </p:nvSpPr>
        <p:spPr>
          <a:xfrm>
            <a:off x="2079486" y="412942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extBox 249">
            <a:extLst>
              <a:ext uri="{FF2B5EF4-FFF2-40B4-BE49-F238E27FC236}">
                <a16:creationId xmlns:a16="http://schemas.microsoft.com/office/drawing/2014/main" id="{9CA3621C-861C-0193-A41B-3E6E25AABAE3}"/>
              </a:ext>
            </a:extLst>
          </p:cNvPr>
          <p:cNvSpPr txBox="1"/>
          <p:nvPr/>
        </p:nvSpPr>
        <p:spPr>
          <a:xfrm>
            <a:off x="262961" y="4063738"/>
            <a:ext cx="189817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Health student =</a:t>
            </a:r>
          </a:p>
        </p:txBody>
      </p:sp>
      <p:sp>
        <p:nvSpPr>
          <p:cNvPr id="251" name="TextBox 250">
            <a:extLst>
              <a:ext uri="{FF2B5EF4-FFF2-40B4-BE49-F238E27FC236}">
                <a16:creationId xmlns:a16="http://schemas.microsoft.com/office/drawing/2014/main" id="{035BA50B-2DA3-CD6B-E91E-65B9A87847A6}"/>
              </a:ext>
            </a:extLst>
          </p:cNvPr>
          <p:cNvSpPr txBox="1"/>
          <p:nvPr/>
        </p:nvSpPr>
        <p:spPr>
          <a:xfrm>
            <a:off x="2566785" y="4063738"/>
            <a:ext cx="240906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Diseased student =</a:t>
            </a:r>
          </a:p>
        </p:txBody>
      </p:sp>
      <p:sp>
        <p:nvSpPr>
          <p:cNvPr id="252" name="Oval 251">
            <a:extLst>
              <a:ext uri="{FF2B5EF4-FFF2-40B4-BE49-F238E27FC236}">
                <a16:creationId xmlns:a16="http://schemas.microsoft.com/office/drawing/2014/main" id="{96A175C2-370F-E076-8843-7FFC4DE1AC2C}"/>
              </a:ext>
            </a:extLst>
          </p:cNvPr>
          <p:cNvSpPr/>
          <p:nvPr/>
        </p:nvSpPr>
        <p:spPr>
          <a:xfrm>
            <a:off x="4620575" y="412736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6768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40877</TotalTime>
  <Words>4767</Words>
  <Application>Microsoft Macintosh PowerPoint</Application>
  <PresentationFormat>Widescreen</PresentationFormat>
  <Paragraphs>523</Paragraphs>
  <Slides>33</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ＭＳ Ｐゴシック</vt:lpstr>
      <vt:lpstr>Arial</vt:lpstr>
      <vt:lpstr>Calibri</vt:lpstr>
      <vt:lpstr>Cambria Math</vt:lpstr>
      <vt:lpstr>Helvetica</vt:lpstr>
      <vt:lpstr>HELVETICA LIGHT</vt:lpstr>
      <vt:lpstr>HELVETICA LIGHT</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PowerPoint Presentation</vt:lpstr>
      <vt:lpstr>Quick recap on hierarchical 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of spatial risk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Intrinsic Conditional Autoregressive models (iCARs)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Risk assessment and mapping of infestation in Campina Grande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378</cp:revision>
  <dcterms:created xsi:type="dcterms:W3CDTF">2020-11-19T14:47:11Z</dcterms:created>
  <dcterms:modified xsi:type="dcterms:W3CDTF">2025-02-06T07:20:08Z</dcterms:modified>
</cp:coreProperties>
</file>